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62" r:id="rId5"/>
    <p:sldId id="266" r:id="rId6"/>
    <p:sldId id="259" r:id="rId7"/>
    <p:sldId id="263" r:id="rId8"/>
    <p:sldId id="267" r:id="rId9"/>
    <p:sldId id="271" r:id="rId10"/>
    <p:sldId id="272" r:id="rId11"/>
    <p:sldId id="273" r:id="rId12"/>
    <p:sldId id="275" r:id="rId13"/>
    <p:sldId id="274" r:id="rId14"/>
    <p:sldId id="276" r:id="rId15"/>
    <p:sldId id="260" r:id="rId16"/>
    <p:sldId id="264" r:id="rId17"/>
    <p:sldId id="278" r:id="rId18"/>
    <p:sldId id="279" r:id="rId19"/>
    <p:sldId id="261" r:id="rId20"/>
    <p:sldId id="265" r:id="rId21"/>
    <p:sldId id="269" r:id="rId22"/>
    <p:sldId id="282" r:id="rId23"/>
    <p:sldId id="285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B2103F1F-3E4F-456A-B5FA-A7F12F13A2B0}">
          <p14:sldIdLst>
            <p14:sldId id="256"/>
            <p14:sldId id="257"/>
          </p14:sldIdLst>
        </p14:section>
        <p14:section name="Background and Problem statement" id="{D0951E82-6A82-45EC-9D14-AA61698E4AB9}">
          <p14:sldIdLst>
            <p14:sldId id="258"/>
            <p14:sldId id="262"/>
            <p14:sldId id="266"/>
          </p14:sldIdLst>
        </p14:section>
        <p14:section name="Fundamentals of Dynamic Programming" id="{E59B5210-2419-4D98-97DF-452D4CEAA385}">
          <p14:sldIdLst>
            <p14:sldId id="259"/>
            <p14:sldId id="263"/>
            <p14:sldId id="267"/>
            <p14:sldId id="271"/>
            <p14:sldId id="272"/>
            <p14:sldId id="273"/>
            <p14:sldId id="275"/>
            <p14:sldId id="274"/>
            <p14:sldId id="276"/>
          </p14:sldIdLst>
        </p14:section>
        <p14:section name="Solving the Dynamic Programming equations" id="{AFFD90D2-02A0-4E01-8FC3-CC8BA7992E85}">
          <p14:sldIdLst>
            <p14:sldId id="260"/>
            <p14:sldId id="264"/>
            <p14:sldId id="278"/>
            <p14:sldId id="279"/>
          </p14:sldIdLst>
        </p14:section>
        <p14:section name="Related work and use cases in robot motion planning" id="{C4B78733-8230-4A62-8E5A-D11F37909F4D}">
          <p14:sldIdLst>
            <p14:sldId id="261"/>
            <p14:sldId id="265"/>
            <p14:sldId id="269"/>
            <p14:sldId id="282"/>
          </p14:sldIdLst>
        </p14:section>
        <p14:section name="More examples" id="{8B996C1E-D4EB-401F-A366-054FA7A3900C}">
          <p14:sldIdLst>
            <p14:sldId id="285"/>
          </p14:sldIdLst>
        </p14:section>
        <p14:section name="Conclusion" id="{8D5B142E-8B09-40DD-BF0F-5683CABB6DC0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67239" autoAdjust="0"/>
  </p:normalViewPr>
  <p:slideViewPr>
    <p:cSldViewPr snapToGrid="0">
      <p:cViewPr varScale="1">
        <p:scale>
          <a:sx n="61" d="100"/>
          <a:sy n="61" d="100"/>
        </p:scale>
        <p:origin x="885" y="36"/>
      </p:cViewPr>
      <p:guideLst/>
    </p:cSldViewPr>
  </p:slideViewPr>
  <p:notesTextViewPr>
    <p:cViewPr>
      <p:scale>
        <a:sx n="232" d="100"/>
        <a:sy n="232" d="100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C2A7BD1-6DCE-49C1-AD76-FA83175D2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73EA47-C413-4562-B68B-529801FCC7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361B1-CB0B-4237-BD68-95EF45BA253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A52354-A68F-4C46-9868-3848884827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65E506-355B-4A2C-8843-65DE10B4D5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263F5-F95F-41B9-B688-51B2E02A19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796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184DF-D97E-4C44-B99A-6CD537602C4B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2A751-5E40-4DDF-8697-5E2FF2679C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02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Hi,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Marcel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Determining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340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broken</a:t>
            </a:r>
            <a:r>
              <a:rPr lang="de-DE" dirty="0"/>
              <a:t> down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Solutions to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</a:t>
            </a:r>
            <a:r>
              <a:rPr lang="de-DE" dirty="0" err="1"/>
              <a:t>reused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Recursive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same </a:t>
            </a:r>
            <a:r>
              <a:rPr lang="de-DE" dirty="0" err="1"/>
              <a:t>subprobs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and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again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And not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theoptimal</a:t>
            </a:r>
            <a:r>
              <a:rPr lang="de-DE" dirty="0"/>
              <a:t> </a:t>
            </a:r>
            <a:r>
              <a:rPr lang="de-DE" dirty="0" err="1"/>
              <a:t>policies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Yellow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Here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yellow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3. Also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Yellow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Recusive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will </a:t>
            </a:r>
            <a:r>
              <a:rPr lang="de-DE" dirty="0" err="1"/>
              <a:t>over</a:t>
            </a:r>
            <a:r>
              <a:rPr lang="de-DE" dirty="0"/>
              <a:t> and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has</a:t>
            </a:r>
            <a:r>
              <a:rPr lang="de-DE" sz="1200" dirty="0"/>
              <a:t> optimal </a:t>
            </a:r>
            <a:r>
              <a:rPr lang="de-DE" sz="1200" dirty="0" err="1"/>
              <a:t>substructure</a:t>
            </a:r>
            <a:r>
              <a:rPr lang="de-DE" sz="1200" dirty="0"/>
              <a:t> </a:t>
            </a:r>
            <a:r>
              <a:rPr lang="de-DE" sz="1200" dirty="0" err="1"/>
              <a:t>if</a:t>
            </a:r>
            <a:r>
              <a:rPr lang="de-DE" sz="1200" dirty="0"/>
              <a:t> Solution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whole</a:t>
            </a:r>
            <a:r>
              <a:rPr lang="de-DE" sz="1200" dirty="0"/>
              <a:t>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found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combination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solutions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Animation: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calculating</a:t>
            </a:r>
            <a:r>
              <a:rPr lang="de-DE" sz="1200" dirty="0"/>
              <a:t> </a:t>
            </a:r>
            <a:r>
              <a:rPr lang="de-DE" sz="1200" dirty="0" err="1"/>
              <a:t>this</a:t>
            </a:r>
            <a:r>
              <a:rPr lang="de-DE" sz="1200" dirty="0"/>
              <a:t> </a:t>
            </a:r>
            <a:r>
              <a:rPr lang="de-DE" sz="1200" dirty="0" err="1"/>
              <a:t>whole</a:t>
            </a:r>
            <a:r>
              <a:rPr lang="de-DE" sz="1200" dirty="0"/>
              <a:t> optimal </a:t>
            </a:r>
            <a:r>
              <a:rPr lang="de-DE" sz="1200" dirty="0" err="1"/>
              <a:t>policy</a:t>
            </a:r>
            <a:r>
              <a:rPr lang="de-DE" sz="1200" dirty="0"/>
              <a:t> (</a:t>
            </a:r>
            <a:r>
              <a:rPr lang="de-DE" sz="1200" dirty="0" err="1"/>
              <a:t>green</a:t>
            </a:r>
            <a:r>
              <a:rPr lang="de-DE" sz="12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We</a:t>
            </a:r>
            <a:r>
              <a:rPr lang="de-DE" sz="1200" dirty="0"/>
              <a:t> </a:t>
            </a:r>
            <a:r>
              <a:rPr lang="de-DE" sz="1200" dirty="0" err="1"/>
              <a:t>could</a:t>
            </a:r>
            <a:r>
              <a:rPr lang="de-DE" sz="1200" dirty="0"/>
              <a:t> </a:t>
            </a:r>
            <a:r>
              <a:rPr lang="de-DE" sz="1200" dirty="0" err="1"/>
              <a:t>have</a:t>
            </a:r>
            <a:r>
              <a:rPr lang="de-DE" sz="1200" dirty="0"/>
              <a:t> also </a:t>
            </a:r>
            <a:r>
              <a:rPr lang="de-DE" sz="1200" dirty="0" err="1"/>
              <a:t>calculated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subpaths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p-&gt;x &amp; x-&gt;</a:t>
            </a:r>
            <a:r>
              <a:rPr lang="de-DE" sz="1200" dirty="0" err="1"/>
              <a:t>goal</a:t>
            </a:r>
            <a:r>
              <a:rPr lang="de-DE" sz="1200" dirty="0"/>
              <a:t> </a:t>
            </a:r>
            <a:r>
              <a:rPr lang="de-DE" sz="1200" dirty="0" err="1"/>
              <a:t>which</a:t>
            </a:r>
            <a:r>
              <a:rPr lang="de-DE" sz="1200" dirty="0"/>
              <a:t> </a:t>
            </a:r>
            <a:r>
              <a:rPr lang="de-DE" sz="1200" dirty="0" err="1"/>
              <a:t>have</a:t>
            </a:r>
            <a:r>
              <a:rPr lang="de-DE" sz="1200" dirty="0"/>
              <a:t> to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shortest</a:t>
            </a:r>
            <a:r>
              <a:rPr lang="de-DE" sz="1200" dirty="0"/>
              <a:t> </a:t>
            </a:r>
            <a:r>
              <a:rPr lang="de-DE" sz="1200" dirty="0" err="1"/>
              <a:t>paths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Could</a:t>
            </a:r>
            <a:r>
              <a:rPr lang="de-DE" sz="1200" dirty="0"/>
              <a:t> </a:t>
            </a:r>
            <a:r>
              <a:rPr lang="de-DE" sz="1200" dirty="0" err="1"/>
              <a:t>again</a:t>
            </a:r>
            <a:r>
              <a:rPr lang="de-DE" sz="1200" dirty="0"/>
              <a:t> </a:t>
            </a:r>
            <a:r>
              <a:rPr lang="de-DE" sz="1200" dirty="0" err="1"/>
              <a:t>split</a:t>
            </a:r>
            <a:r>
              <a:rPr lang="de-DE" sz="1200" dirty="0"/>
              <a:t> in x-&gt;y &amp; y-&gt;</a:t>
            </a:r>
            <a:r>
              <a:rPr lang="de-DE" sz="1200" dirty="0" err="1"/>
              <a:t>goal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Split down </a:t>
            </a:r>
            <a:r>
              <a:rPr lang="de-DE" sz="1200" dirty="0" err="1"/>
              <a:t>recursively</a:t>
            </a:r>
            <a:r>
              <a:rPr lang="de-DE" sz="1200" dirty="0"/>
              <a:t> </a:t>
            </a:r>
            <a:r>
              <a:rPr lang="de-DE" sz="1200" dirty="0" err="1"/>
              <a:t>until</a:t>
            </a:r>
            <a:r>
              <a:rPr lang="de-DE" sz="1200" dirty="0"/>
              <a:t> </a:t>
            </a:r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one</a:t>
            </a:r>
            <a:r>
              <a:rPr lang="de-DE" sz="1200" dirty="0"/>
              <a:t> </a:t>
            </a:r>
            <a:r>
              <a:rPr lang="de-DE" sz="1200" dirty="0" err="1"/>
              <a:t>tile</a:t>
            </a:r>
            <a:r>
              <a:rPr lang="de-DE" sz="1200" dirty="0"/>
              <a:t> to </a:t>
            </a:r>
            <a:r>
              <a:rPr lang="de-DE" sz="1200" dirty="0" err="1"/>
              <a:t>next</a:t>
            </a:r>
            <a:r>
              <a:rPr lang="de-DE" sz="1200" dirty="0"/>
              <a:t> </a:t>
            </a:r>
            <a:r>
              <a:rPr lang="de-DE" sz="1200" dirty="0" err="1"/>
              <a:t>one</a:t>
            </a:r>
            <a:r>
              <a:rPr lang="de-DE" sz="1200" dirty="0"/>
              <a:t> and </a:t>
            </a:r>
            <a:r>
              <a:rPr lang="de-DE" sz="1200" dirty="0" err="1"/>
              <a:t>combine</a:t>
            </a:r>
            <a:r>
              <a:rPr lang="de-DE" sz="1200" dirty="0"/>
              <a:t> </a:t>
            </a:r>
            <a:r>
              <a:rPr lang="de-DE" sz="1200" dirty="0" err="1"/>
              <a:t>these</a:t>
            </a:r>
            <a:r>
              <a:rPr lang="de-DE" sz="1200" dirty="0"/>
              <a:t> </a:t>
            </a:r>
            <a:r>
              <a:rPr lang="de-DE" sz="1200" dirty="0" err="1"/>
              <a:t>solutions</a:t>
            </a:r>
            <a:r>
              <a:rPr lang="de-DE" sz="1200" dirty="0"/>
              <a:t> to </a:t>
            </a:r>
            <a:r>
              <a:rPr lang="de-DE" sz="1200" dirty="0" err="1"/>
              <a:t>whole</a:t>
            </a:r>
            <a:r>
              <a:rPr lang="de-DE" sz="1200" dirty="0"/>
              <a:t> </a:t>
            </a:r>
            <a:r>
              <a:rPr lang="de-DE" sz="1200" dirty="0" err="1"/>
              <a:t>solution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53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Finished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to </a:t>
            </a:r>
            <a:r>
              <a:rPr lang="de-DE" dirty="0" err="1"/>
              <a:t>how</a:t>
            </a:r>
            <a:r>
              <a:rPr lang="de-DE" dirty="0"/>
              <a:t> to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To </a:t>
            </a:r>
            <a:r>
              <a:rPr lang="de-DE" dirty="0" err="1"/>
              <a:t>solve</a:t>
            </a:r>
            <a:r>
              <a:rPr lang="de-DE" dirty="0"/>
              <a:t> Problems in Computer Science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841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Important</a:t>
            </a:r>
            <a:r>
              <a:rPr lang="de-DE" sz="1200" dirty="0"/>
              <a:t> Concept </a:t>
            </a:r>
            <a:r>
              <a:rPr lang="de-DE" sz="1200" dirty="0" err="1"/>
              <a:t>for</a:t>
            </a:r>
            <a:r>
              <a:rPr lang="de-DE" sz="1200" dirty="0"/>
              <a:t> DP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memozation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As </a:t>
            </a:r>
            <a:r>
              <a:rPr lang="de-DE" sz="1200" dirty="0" err="1"/>
              <a:t>result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overlapping</a:t>
            </a:r>
            <a:r>
              <a:rPr lang="de-DE" sz="1200" dirty="0"/>
              <a:t>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Problem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broken</a:t>
            </a:r>
            <a:r>
              <a:rPr lang="de-DE" sz="1200" dirty="0"/>
              <a:t> down </a:t>
            </a:r>
            <a:r>
              <a:rPr lang="de-DE" sz="1200" dirty="0" err="1"/>
              <a:t>subproblems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each</a:t>
            </a:r>
            <a:r>
              <a:rPr lang="de-DE" sz="1200" dirty="0"/>
              <a:t> </a:t>
            </a:r>
            <a:r>
              <a:rPr lang="de-DE" sz="1200" dirty="0" err="1"/>
              <a:t>subproblem</a:t>
            </a:r>
            <a:r>
              <a:rPr lang="de-DE" sz="1200" dirty="0"/>
              <a:t> </a:t>
            </a:r>
            <a:r>
              <a:rPr lang="de-DE" sz="1200" dirty="0" err="1"/>
              <a:t>calculate</a:t>
            </a:r>
            <a:r>
              <a:rPr lang="de-DE" sz="1200" dirty="0"/>
              <a:t> </a:t>
            </a:r>
            <a:r>
              <a:rPr lang="de-DE" sz="1200" dirty="0" err="1"/>
              <a:t>solution</a:t>
            </a:r>
            <a:endParaRPr lang="de-DE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Results</a:t>
            </a:r>
            <a:r>
              <a:rPr lang="de-DE" sz="1200" dirty="0"/>
              <a:t>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stored</a:t>
            </a:r>
            <a:r>
              <a:rPr lang="de-DE" sz="1200" dirty="0"/>
              <a:t> in a </a:t>
            </a:r>
            <a:r>
              <a:rPr lang="de-DE" sz="1200" dirty="0" err="1"/>
              <a:t>table</a:t>
            </a:r>
            <a:r>
              <a:rPr lang="de-DE" sz="1200" dirty="0"/>
              <a:t>, so </a:t>
            </a:r>
            <a:r>
              <a:rPr lang="de-DE" sz="1200" dirty="0" err="1"/>
              <a:t>solution</a:t>
            </a:r>
            <a:r>
              <a:rPr lang="de-DE" sz="1200" dirty="0"/>
              <a:t> </a:t>
            </a:r>
            <a:r>
              <a:rPr lang="de-DE" sz="1200" dirty="0" err="1"/>
              <a:t>found</a:t>
            </a:r>
            <a:r>
              <a:rPr lang="de-DE" sz="1200" dirty="0"/>
              <a:t> </a:t>
            </a:r>
            <a:r>
              <a:rPr lang="de-DE" sz="1200" dirty="0" err="1"/>
              <a:t>pnly</a:t>
            </a:r>
            <a:r>
              <a:rPr lang="de-DE" sz="1200" dirty="0"/>
              <a:t> </a:t>
            </a:r>
            <a:r>
              <a:rPr lang="de-DE" sz="1200" dirty="0" err="1"/>
              <a:t>once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problem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reoccuring</a:t>
            </a:r>
            <a:r>
              <a:rPr lang="de-DE" sz="1200" dirty="0"/>
              <a:t>, </a:t>
            </a:r>
            <a:r>
              <a:rPr lang="de-DE" sz="1200" dirty="0" err="1"/>
              <a:t>use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cached</a:t>
            </a:r>
            <a:r>
              <a:rPr lang="de-DE" sz="1200" dirty="0"/>
              <a:t> </a:t>
            </a:r>
            <a:r>
              <a:rPr lang="de-DE" sz="1200" dirty="0" err="1"/>
              <a:t>result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851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and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predecessing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connection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))}</m:t>
                        </m:r>
                      </m:e>
                    </m:func>
                  </m:oMath>
                </a14:m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Payoff</a:t>
                </a:r>
                <a:r>
                  <a:rPr lang="de-DE" dirty="0"/>
                  <a:t> F and </a:t>
                </a:r>
                <a:r>
                  <a:rPr lang="de-DE" dirty="0" err="1"/>
                  <a:t>the</a:t>
                </a:r>
                <a:r>
                  <a:rPr lang="de-DE" dirty="0"/>
                  <a:t> Value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an </a:t>
                </a:r>
                <a:r>
                  <a:rPr lang="de-DE" dirty="0" err="1"/>
                  <a:t>approach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backwards</a:t>
                </a:r>
                <a:r>
                  <a:rPr lang="de-DE" dirty="0"/>
                  <a:t> </a:t>
                </a:r>
                <a:r>
                  <a:rPr lang="de-DE" dirty="0" err="1"/>
                  <a:t>induction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at </a:t>
                </a:r>
                <a:r>
                  <a:rPr lang="de-DE" dirty="0" err="1"/>
                  <a:t>first</a:t>
                </a:r>
                <a:r>
                  <a:rPr lang="de-DE" dirty="0"/>
                  <a:t> optimal </a:t>
                </a:r>
                <a:r>
                  <a:rPr lang="de-DE" dirty="0" err="1"/>
                  <a:t>policy</a:t>
                </a:r>
                <a:r>
                  <a:rPr lang="de-DE" dirty="0"/>
                  <a:t> at </a:t>
                </a:r>
                <a:r>
                  <a:rPr lang="de-DE" dirty="0" err="1"/>
                  <a:t>timestep</a:t>
                </a:r>
                <a:r>
                  <a:rPr lang="de-DE" dirty="0"/>
                  <a:t> 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optimizing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future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Apply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r>
                  <a:rPr lang="de-DE" dirty="0"/>
                  <a:t> to </a:t>
                </a:r>
                <a:r>
                  <a:rPr lang="de-DE" dirty="0" err="1"/>
                  <a:t>come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0 and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period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explicitly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all </a:t>
                </a:r>
                <a:r>
                  <a:rPr lang="de-DE" dirty="0" err="1"/>
                  <a:t>futere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made</a:t>
                </a:r>
                <a:r>
                  <a:rPr lang="de-DE" dirty="0"/>
                  <a:t> </a:t>
                </a:r>
                <a:r>
                  <a:rPr lang="de-DE" dirty="0" err="1"/>
                  <a:t>optimally</a:t>
                </a: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</a:t>
                </a:r>
                <a:r>
                  <a:rPr lang="de-DE" dirty="0"/>
                  <a:t>., </a:t>
                </a:r>
                <a:r>
                  <a:rPr lang="de-DE" dirty="0" err="1"/>
                  <a:t>referred</a:t>
                </a:r>
                <a:r>
                  <a:rPr lang="de-DE" dirty="0"/>
                  <a:t> to </a:t>
                </a:r>
                <a:r>
                  <a:rPr lang="de-DE" dirty="0" err="1"/>
                  <a:t>as</a:t>
                </a:r>
                <a:r>
                  <a:rPr lang="de-DE" dirty="0"/>
                  <a:t> DP </a:t>
                </a:r>
                <a:r>
                  <a:rPr lang="de-DE" dirty="0" err="1"/>
                  <a:t>eq</a:t>
                </a:r>
                <a:r>
                  <a:rPr lang="de-DE" dirty="0"/>
                  <a:t>. </a:t>
                </a:r>
                <a:r>
                  <a:rPr lang="de-DE" dirty="0" err="1"/>
                  <a:t>Necessary</a:t>
                </a:r>
                <a:r>
                  <a:rPr lang="de-DE" dirty="0"/>
                  <a:t> </a:t>
                </a:r>
                <a:r>
                  <a:rPr lang="de-DE" dirty="0" err="1"/>
                  <a:t>condition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optimality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states</a:t>
                </a:r>
                <a:r>
                  <a:rPr lang="de-DE" dirty="0"/>
                  <a:t> a </a:t>
                </a:r>
                <a:r>
                  <a:rPr lang="de-DE" dirty="0" err="1"/>
                  <a:t>relationship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at a </a:t>
                </a:r>
                <a:r>
                  <a:rPr lang="de-DE" dirty="0" err="1"/>
                  <a:t>certain</a:t>
                </a:r>
                <a:r>
                  <a:rPr lang="de-DE" dirty="0"/>
                  <a:t> </a:t>
                </a:r>
                <a:r>
                  <a:rPr lang="de-DE" dirty="0" err="1"/>
                  <a:t>timestep</a:t>
                </a:r>
                <a:r>
                  <a:rPr lang="de-DE" dirty="0"/>
                  <a:t> </a:t>
                </a:r>
                <a:r>
                  <a:rPr lang="de-DE" dirty="0" err="1"/>
                  <a:t>depending</a:t>
                </a:r>
                <a:r>
                  <a:rPr lang="de-DE" dirty="0"/>
                  <a:t> on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initial </a:t>
                </a:r>
                <a:r>
                  <a:rPr lang="de-DE" dirty="0" err="1"/>
                  <a:t>choices</a:t>
                </a:r>
                <a:r>
                  <a:rPr lang="de-DE" dirty="0"/>
                  <a:t> and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 err="1"/>
                  <a:t>choices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breaks</a:t>
                </a:r>
                <a:r>
                  <a:rPr lang="de-DE" dirty="0"/>
                  <a:t> down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optimality</a:t>
                </a:r>
                <a:r>
                  <a:rPr lang="de-DE" dirty="0"/>
                  <a:t> </a:t>
                </a:r>
                <a:r>
                  <a:rPr lang="de-DE" dirty="0" err="1"/>
                  <a:t>suggests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At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underlying</a:t>
                </a:r>
                <a:r>
                  <a:rPr lang="de-DE" dirty="0"/>
                  <a:t> </a:t>
                </a:r>
                <a:r>
                  <a:rPr lang="de-DE" dirty="0" err="1"/>
                  <a:t>concepts</a:t>
                </a:r>
                <a:r>
                  <a:rPr lang="de-DE" dirty="0"/>
                  <a:t>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discribes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desired</a:t>
                </a:r>
                <a:r>
                  <a:rPr lang="de-DE" dirty="0"/>
                  <a:t>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utility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pathlength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profit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needs</a:t>
                </a:r>
                <a:r>
                  <a:rPr lang="de-DE" dirty="0"/>
                  <a:t> to </a:t>
                </a:r>
                <a:r>
                  <a:rPr lang="de-DE" dirty="0" err="1"/>
                  <a:t>keep</a:t>
                </a:r>
                <a:r>
                  <a:rPr lang="de-DE" dirty="0"/>
                  <a:t> track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Break down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situation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Next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affected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== </a:t>
                </a:r>
                <a:r>
                  <a:rPr lang="de-DE" dirty="0" err="1"/>
                  <a:t>Transformations</a:t>
                </a:r>
                <a:r>
                  <a:rPr lang="de-DE" dirty="0"/>
                  <a:t> ==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interconnection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finding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optimal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Equals </a:t>
                </a:r>
                <a:r>
                  <a:rPr lang="de-DE" dirty="0" err="1"/>
                  <a:t>finding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achieving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posiible</a:t>
                </a:r>
                <a:r>
                  <a:rPr lang="de-DE" dirty="0"/>
                  <a:t>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Write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to find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having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and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predecessing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Thereof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solve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This </a:t>
                </a:r>
                <a:r>
                  <a:rPr lang="de-DE" dirty="0" err="1"/>
                  <a:t>connection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Bellman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an </a:t>
                </a:r>
                <a:r>
                  <a:rPr lang="de-DE" dirty="0" err="1"/>
                  <a:t>approach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backwards</a:t>
                </a:r>
                <a:r>
                  <a:rPr lang="de-DE" dirty="0"/>
                  <a:t> </a:t>
                </a:r>
                <a:r>
                  <a:rPr lang="de-DE" dirty="0" err="1"/>
                  <a:t>induction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at </a:t>
                </a:r>
                <a:r>
                  <a:rPr lang="de-DE" dirty="0" err="1"/>
                  <a:t>first</a:t>
                </a:r>
                <a:r>
                  <a:rPr lang="de-DE" dirty="0"/>
                  <a:t> optimal </a:t>
                </a:r>
                <a:r>
                  <a:rPr lang="de-DE" dirty="0" err="1"/>
                  <a:t>policy</a:t>
                </a:r>
                <a:r>
                  <a:rPr lang="de-DE" dirty="0"/>
                  <a:t> at </a:t>
                </a:r>
                <a:r>
                  <a:rPr lang="de-DE" dirty="0" err="1"/>
                  <a:t>timestep</a:t>
                </a:r>
                <a:r>
                  <a:rPr lang="de-DE" dirty="0"/>
                  <a:t> 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optimizing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and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future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Apply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recursively</a:t>
                </a:r>
                <a:r>
                  <a:rPr lang="de-DE" dirty="0"/>
                  <a:t> to </a:t>
                </a:r>
                <a:r>
                  <a:rPr lang="de-DE" dirty="0" err="1"/>
                  <a:t>come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0 and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period</a:t>
                </a:r>
                <a:r>
                  <a:rPr lang="de-DE" dirty="0"/>
                  <a:t> </a:t>
                </a:r>
                <a:r>
                  <a:rPr lang="de-DE" dirty="0" err="1"/>
                  <a:t>decision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explicitly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all </a:t>
                </a:r>
                <a:r>
                  <a:rPr lang="de-DE" dirty="0" err="1"/>
                  <a:t>futere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made</a:t>
                </a:r>
                <a:r>
                  <a:rPr lang="de-DE" dirty="0"/>
                  <a:t> </a:t>
                </a:r>
                <a:r>
                  <a:rPr lang="de-DE" dirty="0" err="1"/>
                  <a:t>optimally</a:t>
                </a:r>
                <a:endParaRPr lang="de-DE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i="0">
                    <a:latin typeface="Cambria Math" panose="02040503050406030204" pitchFamily="18" charset="0"/>
                  </a:rPr>
                  <a:t>𝑉(</a:t>
                </a:r>
                <a:r>
                  <a:rPr lang="de-DE" b="0" i="0">
                    <a:latin typeface="Cambria Math" panose="02040503050406030204" pitchFamily="18" charset="0"/>
                  </a:rPr>
                  <a:t>𝑥)</a:t>
                </a:r>
                <a:r>
                  <a:rPr lang="de-DE" i="0">
                    <a:latin typeface="Cambria Math" panose="02040503050406030204" pitchFamily="18" charset="0"/>
                  </a:rPr>
                  <a:t>=max┬(</a:t>
                </a:r>
                <a:r>
                  <a:rPr lang="de-DE" b="0" i="0">
                    <a:latin typeface="Cambria Math" panose="02040503050406030204" pitchFamily="18" charset="0"/>
                  </a:rPr>
                  <a:t>𝑎∈</a:t>
                </a:r>
                <a:r>
                  <a:rPr lang="el-G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(𝑥))⁡〖</a:t>
                </a:r>
                <a:r>
                  <a:rPr lang="de-DE" b="0" i="0">
                    <a:latin typeface="Cambria Math" panose="02040503050406030204" pitchFamily="18" charset="0"/>
                  </a:rPr>
                  <a:t> </a:t>
                </a:r>
                <a:r>
                  <a:rPr lang="de-DE" i="0">
                    <a:latin typeface="Cambria Math" panose="02040503050406030204" pitchFamily="18" charset="0"/>
                  </a:rPr>
                  <a:t>{𝐹(</a:t>
                </a:r>
                <a:r>
                  <a:rPr lang="de-DE" b="0" i="0">
                    <a:latin typeface="Cambria Math" panose="02040503050406030204" pitchFamily="18" charset="0"/>
                  </a:rPr>
                  <a:t>𝑥</a:t>
                </a:r>
                <a:r>
                  <a:rPr lang="de-DE" i="0">
                    <a:latin typeface="Cambria Math" panose="02040503050406030204" pitchFamily="18" charset="0"/>
                  </a:rPr>
                  <a:t>,</a:t>
                </a:r>
                <a:r>
                  <a:rPr lang="de-DE" b="0" i="0">
                    <a:latin typeface="Cambria Math" panose="02040503050406030204" pitchFamily="18" charset="0"/>
                  </a:rPr>
                  <a:t>𝑎)</a:t>
                </a:r>
                <a:r>
                  <a:rPr lang="de-DE" i="0">
                    <a:latin typeface="Cambria Math" panose="02040503050406030204" pitchFamily="18" charset="0"/>
                  </a:rPr>
                  <a:t>+𝑉</a:t>
                </a:r>
                <a:r>
                  <a:rPr lang="de-DE" b="0" i="0">
                    <a:latin typeface="Cambria Math" panose="02040503050406030204" pitchFamily="18" charset="0"/>
                  </a:rPr>
                  <a:t>(𝑇(𝑥,𝑎))}〗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Payoff</a:t>
                </a:r>
                <a:r>
                  <a:rPr lang="de-DE" dirty="0"/>
                  <a:t> F and </a:t>
                </a:r>
                <a:r>
                  <a:rPr lang="de-DE" dirty="0" err="1"/>
                  <a:t>the</a:t>
                </a:r>
                <a:r>
                  <a:rPr lang="de-DE" dirty="0"/>
                  <a:t> Value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793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cleared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stated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DP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69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Initial </a:t>
            </a:r>
            <a:r>
              <a:rPr lang="de-DE" dirty="0" err="1"/>
              <a:t>task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gripmap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walls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Find </a:t>
            </a:r>
            <a:r>
              <a:rPr lang="de-DE" dirty="0" err="1"/>
              <a:t>therefore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to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v(</a:t>
            </a:r>
            <a:r>
              <a:rPr lang="de-DE" dirty="0" err="1"/>
              <a:t>i,j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derived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to a </a:t>
            </a:r>
            <a:r>
              <a:rPr lang="de-DE" dirty="0" err="1"/>
              <a:t>goal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define</a:t>
            </a:r>
            <a:r>
              <a:rPr lang="de-DE" dirty="0"/>
              <a:t> 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eigther</a:t>
            </a:r>
            <a:r>
              <a:rPr lang="de-DE" dirty="0"/>
              <a:t> </a:t>
            </a:r>
            <a:r>
              <a:rPr lang="de-DE" dirty="0" err="1"/>
              <a:t>infty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tile</a:t>
            </a:r>
            <a:r>
              <a:rPr lang="de-DE" dirty="0"/>
              <a:t> not in </a:t>
            </a:r>
            <a:r>
              <a:rPr lang="de-DE" dirty="0" err="1"/>
              <a:t>maze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in M(</a:t>
            </a:r>
            <a:r>
              <a:rPr lang="de-DE" dirty="0" err="1"/>
              <a:t>i,j</a:t>
            </a:r>
            <a:r>
              <a:rPr lang="de-DE" dirty="0"/>
              <a:t>), </a:t>
            </a:r>
            <a:r>
              <a:rPr lang="de-DE" dirty="0" err="1"/>
              <a:t>being</a:t>
            </a:r>
            <a:r>
              <a:rPr lang="de-DE" dirty="0"/>
              <a:t> also </a:t>
            </a:r>
            <a:r>
              <a:rPr lang="de-DE" dirty="0" err="1"/>
              <a:t>infty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wall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First </a:t>
            </a:r>
            <a:r>
              <a:rPr lang="de-DE" dirty="0" err="1"/>
              <a:t>the</a:t>
            </a:r>
            <a:r>
              <a:rPr lang="de-DE" dirty="0"/>
              <a:t> trivial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Infty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infty</a:t>
            </a:r>
            <a:r>
              <a:rPr lang="de-DE" dirty="0"/>
              <a:t> ==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maze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wall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infinite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reaching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Or</a:t>
            </a:r>
            <a:r>
              <a:rPr lang="de-DE" dirty="0"/>
              <a:t> 0 i </a:t>
            </a:r>
            <a:r>
              <a:rPr lang="de-DE" dirty="0" err="1"/>
              <a:t>already</a:t>
            </a:r>
            <a:r>
              <a:rPr lang="de-DE" dirty="0"/>
              <a:t> on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Clear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to </a:t>
            </a:r>
            <a:r>
              <a:rPr lang="de-DE" dirty="0" err="1"/>
              <a:t>itself</a:t>
            </a:r>
            <a:r>
              <a:rPr lang="de-DE" dirty="0"/>
              <a:t> 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470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backwards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to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I‘ve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a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Show finalcandidate.exe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i‘ve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equations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495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memoization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optimal </a:t>
            </a:r>
            <a:r>
              <a:rPr lang="de-DE" dirty="0" err="1"/>
              <a:t>policies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minimal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adjacent</a:t>
            </a:r>
            <a:r>
              <a:rPr lang="de-DE" dirty="0"/>
              <a:t> </a:t>
            </a:r>
            <a:r>
              <a:rPr lang="de-DE" dirty="0" err="1"/>
              <a:t>tiles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tile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around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Usw..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Show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in finalcandidate.exe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650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 after a tough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derivation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in Robot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658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will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Background and </a:t>
            </a:r>
            <a:r>
              <a:rPr lang="de-DE" dirty="0" err="1"/>
              <a:t>the</a:t>
            </a:r>
            <a:r>
              <a:rPr lang="de-DE" dirty="0"/>
              <a:t> Problem </a:t>
            </a:r>
            <a:r>
              <a:rPr lang="de-DE" dirty="0" err="1"/>
              <a:t>statement</a:t>
            </a:r>
            <a:r>
              <a:rPr lang="de-DE" dirty="0"/>
              <a:t>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will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r>
              <a:rPr lang="de-DE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 </a:t>
            </a: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tackle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equations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will </a:t>
            </a:r>
            <a:r>
              <a:rPr lang="de-DE" dirty="0" err="1"/>
              <a:t>later</a:t>
            </a:r>
            <a:r>
              <a:rPr lang="de-DE" dirty="0"/>
              <a:t> on </a:t>
            </a:r>
            <a:r>
              <a:rPr lang="de-DE" dirty="0" err="1"/>
              <a:t>come</a:t>
            </a:r>
            <a:r>
              <a:rPr lang="de-DE" dirty="0"/>
              <a:t> to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in Robot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774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applyied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2-Dimensional </a:t>
            </a:r>
            <a:r>
              <a:rPr lang="de-DE" dirty="0" err="1"/>
              <a:t>problems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possible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defined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node</a:t>
            </a:r>
            <a:r>
              <a:rPr lang="de-DE" dirty="0"/>
              <a:t> in a Graph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all classic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algorithms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applyied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So also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thereof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hughely</a:t>
            </a:r>
            <a:r>
              <a:rPr lang="de-DE" dirty="0"/>
              <a:t> </a:t>
            </a:r>
            <a:r>
              <a:rPr lang="de-DE" dirty="0" err="1"/>
              <a:t>expanding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extra </a:t>
            </a:r>
            <a:r>
              <a:rPr lang="de-DE" dirty="0" err="1"/>
              <a:t>dimension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048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Cars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prominent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vehicles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just </a:t>
            </a:r>
            <a:r>
              <a:rPr lang="de-DE" dirty="0" err="1"/>
              <a:t>one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robots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a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dedicated</a:t>
            </a:r>
            <a:r>
              <a:rPr lang="de-DE" dirty="0"/>
              <a:t> to </a:t>
            </a:r>
            <a:r>
              <a:rPr lang="de-DE" dirty="0" err="1"/>
              <a:t>it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advantage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possible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previousely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And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precalculation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optimal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derived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Even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unexpected</a:t>
            </a:r>
            <a:r>
              <a:rPr lang="de-DE" dirty="0"/>
              <a:t> </a:t>
            </a:r>
            <a:r>
              <a:rPr lang="de-DE" dirty="0" err="1"/>
              <a:t>obstacle</a:t>
            </a:r>
            <a:r>
              <a:rPr lang="de-DE" dirty="0"/>
              <a:t> like a </a:t>
            </a:r>
            <a:r>
              <a:rPr lang="de-DE" dirty="0" err="1"/>
              <a:t>truck</a:t>
            </a:r>
            <a:r>
              <a:rPr lang="de-DE" dirty="0"/>
              <a:t> </a:t>
            </a:r>
            <a:r>
              <a:rPr lang="de-DE" dirty="0" err="1"/>
              <a:t>preventing</a:t>
            </a:r>
            <a:r>
              <a:rPr lang="de-DE" dirty="0"/>
              <a:t> a </a:t>
            </a:r>
            <a:r>
              <a:rPr lang="de-DE" dirty="0" err="1"/>
              <a:t>lane</a:t>
            </a:r>
            <a:r>
              <a:rPr lang="de-DE" dirty="0"/>
              <a:t> </a:t>
            </a:r>
            <a:r>
              <a:rPr lang="de-DE" dirty="0" err="1"/>
              <a:t>switc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just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follow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calculating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applicable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vacuum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and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vehicles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341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nice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blank plane and span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unexplored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infinite </a:t>
            </a:r>
            <a:r>
              <a:rPr lang="de-DE" dirty="0" err="1"/>
              <a:t>dense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plane and all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and to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Main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DP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RRT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promising </a:t>
            </a:r>
            <a:r>
              <a:rPr lang="de-DE" dirty="0" err="1"/>
              <a:t>neighbors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Normally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wasted</a:t>
            </a:r>
            <a:r>
              <a:rPr lang="de-DE" dirty="0"/>
              <a:t> due to uniform </a:t>
            </a:r>
            <a:r>
              <a:rPr lang="de-DE" dirty="0" err="1"/>
              <a:t>exploration</a:t>
            </a:r>
            <a:r>
              <a:rPr lang="de-DE" dirty="0"/>
              <a:t> in all </a:t>
            </a:r>
            <a:r>
              <a:rPr lang="de-DE" dirty="0" err="1"/>
              <a:t>directions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to </a:t>
            </a:r>
            <a:r>
              <a:rPr lang="de-DE" dirty="0" err="1"/>
              <a:t>lay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These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 and so </a:t>
            </a:r>
            <a:r>
              <a:rPr lang="de-DE" dirty="0" err="1"/>
              <a:t>calculation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485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So, I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to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powerful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47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Dynamic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nice </a:t>
            </a:r>
            <a:r>
              <a:rPr lang="de-DE" dirty="0" err="1"/>
              <a:t>way</a:t>
            </a:r>
            <a:r>
              <a:rPr lang="de-DE" dirty="0"/>
              <a:t> to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multistage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r>
              <a:rPr lang="de-DE" dirty="0"/>
              <a:t> and optimal </a:t>
            </a:r>
            <a:r>
              <a:rPr lang="de-DE" dirty="0" err="1"/>
              <a:t>substructure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Memoization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Bellman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and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nice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08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Show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childhood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Coming to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767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Game Labyrinth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Field </a:t>
                </a:r>
                <a:r>
                  <a:rPr lang="de-DE" dirty="0" err="1"/>
                  <a:t>build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fixed</a:t>
                </a:r>
                <a:r>
                  <a:rPr lang="de-DE" dirty="0"/>
                  <a:t> &amp; </a:t>
                </a:r>
                <a:r>
                  <a:rPr lang="de-DE" dirty="0" err="1"/>
                  <a:t>moving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Walls, </a:t>
                </a:r>
                <a:r>
                  <a:rPr lang="de-DE" dirty="0" err="1"/>
                  <a:t>passages</a:t>
                </a:r>
                <a:r>
                  <a:rPr lang="de-DE" dirty="0"/>
                  <a:t> and </a:t>
                </a:r>
                <a:r>
                  <a:rPr lang="de-DE" dirty="0" err="1"/>
                  <a:t>treasures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is</a:t>
                </a:r>
                <a:r>
                  <a:rPr lang="de-DE" dirty="0"/>
                  <a:t> to find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maze</a:t>
                </a:r>
                <a:r>
                  <a:rPr lang="de-DE" dirty="0"/>
                  <a:t> &amp; </a:t>
                </a:r>
                <a:r>
                  <a:rPr lang="de-DE" dirty="0" err="1"/>
                  <a:t>collect</a:t>
                </a:r>
                <a:r>
                  <a:rPr lang="de-DE" dirty="0"/>
                  <a:t> </a:t>
                </a:r>
                <a:r>
                  <a:rPr lang="de-DE" dirty="0" err="1"/>
                  <a:t>treasures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To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goal</a:t>
                </a:r>
                <a:r>
                  <a:rPr lang="de-DE" dirty="0"/>
                  <a:t> -&gt; Way to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Dynamic </a:t>
                </a:r>
                <a:r>
                  <a:rPr lang="de-DE" dirty="0" err="1"/>
                  <a:t>Programming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way</a:t>
                </a:r>
                <a:r>
                  <a:rPr lang="de-DE" dirty="0"/>
                  <a:t> to </a:t>
                </a:r>
                <a:r>
                  <a:rPr lang="de-DE" dirty="0" err="1"/>
                  <a:t>approach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gridmap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right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Value on </a:t>
                </a:r>
                <a:r>
                  <a:rPr lang="de-DE" dirty="0" err="1"/>
                  <a:t>tile</a:t>
                </a:r>
                <a:r>
                  <a:rPr lang="de-DE" dirty="0"/>
                  <a:t> == </a:t>
                </a:r>
                <a:r>
                  <a:rPr lang="de-DE" dirty="0" err="1"/>
                  <a:t>cost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on </a:t>
                </a:r>
                <a:r>
                  <a:rPr lang="de-DE" dirty="0" err="1"/>
                  <a:t>it</a:t>
                </a:r>
                <a:r>
                  <a:rPr lang="de-DE" dirty="0"/>
                  <a:t> ~= </a:t>
                </a:r>
                <a:r>
                  <a:rPr lang="de-DE" dirty="0" err="1"/>
                  <a:t>distance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walls</a:t>
                </a:r>
                <a:r>
                  <a:rPr lang="de-DE" dirty="0"/>
                  <a:t> (</a:t>
                </a:r>
                <a:r>
                  <a:rPr lang="de-DE" dirty="0" err="1"/>
                  <a:t>black</a:t>
                </a:r>
                <a:r>
                  <a:rPr lang="de-DE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goals</a:t>
                </a:r>
                <a:r>
                  <a:rPr lang="de-DE" dirty="0"/>
                  <a:t> </a:t>
                </a:r>
                <a:r>
                  <a:rPr lang="de-DE" dirty="0" err="1"/>
                  <a:t>player</a:t>
                </a:r>
                <a:r>
                  <a:rPr lang="de-DE" dirty="0"/>
                  <a:t> </a:t>
                </a:r>
                <a:r>
                  <a:rPr lang="de-DE" dirty="0" err="1"/>
                  <a:t>wants</a:t>
                </a:r>
                <a:r>
                  <a:rPr lang="de-DE" dirty="0"/>
                  <a:t> to </a:t>
                </a:r>
                <a:r>
                  <a:rPr lang="de-DE" dirty="0" err="1"/>
                  <a:t>reach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Game Labyrinth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Field </a:t>
                </a:r>
                <a:r>
                  <a:rPr lang="de-DE" dirty="0" err="1"/>
                  <a:t>build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fixed</a:t>
                </a:r>
                <a:r>
                  <a:rPr lang="de-DE" dirty="0"/>
                  <a:t> &amp; </a:t>
                </a:r>
                <a:r>
                  <a:rPr lang="de-DE" dirty="0" err="1"/>
                  <a:t>moving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Walls, </a:t>
                </a:r>
                <a:r>
                  <a:rPr lang="de-DE" dirty="0" err="1"/>
                  <a:t>passages</a:t>
                </a:r>
                <a:r>
                  <a:rPr lang="de-DE" dirty="0"/>
                  <a:t> and </a:t>
                </a:r>
                <a:r>
                  <a:rPr lang="de-DE" dirty="0" err="1"/>
                  <a:t>treasures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tiles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is</a:t>
                </a:r>
                <a:r>
                  <a:rPr lang="de-DE" dirty="0"/>
                  <a:t> to find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maze</a:t>
                </a:r>
                <a:r>
                  <a:rPr lang="de-DE" dirty="0"/>
                  <a:t> &amp; </a:t>
                </a:r>
                <a:r>
                  <a:rPr lang="de-DE" dirty="0" err="1"/>
                  <a:t>collect</a:t>
                </a:r>
                <a:r>
                  <a:rPr lang="de-DE" dirty="0"/>
                  <a:t> </a:t>
                </a:r>
                <a:r>
                  <a:rPr lang="de-DE" dirty="0" err="1"/>
                  <a:t>treasures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To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goal</a:t>
                </a:r>
                <a:r>
                  <a:rPr lang="de-DE" dirty="0"/>
                  <a:t> -&gt; Way to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Dynamic </a:t>
                </a:r>
                <a:r>
                  <a:rPr lang="de-DE" dirty="0" err="1"/>
                  <a:t>Programming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way</a:t>
                </a:r>
                <a:r>
                  <a:rPr lang="de-DE" dirty="0"/>
                  <a:t> to </a:t>
                </a:r>
                <a:r>
                  <a:rPr lang="de-DE" dirty="0" err="1"/>
                  <a:t>approach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gridmap</a:t>
                </a:r>
                <a:r>
                  <a:rPr lang="de-DE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𝑀=ℕ^(𝑛×𝑚)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right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Value on </a:t>
                </a:r>
                <a:r>
                  <a:rPr lang="de-DE" dirty="0" err="1"/>
                  <a:t>tile</a:t>
                </a:r>
                <a:r>
                  <a:rPr lang="de-DE" dirty="0"/>
                  <a:t> == </a:t>
                </a:r>
                <a:r>
                  <a:rPr lang="de-DE" dirty="0" err="1"/>
                  <a:t>cost</a:t>
                </a:r>
                <a:r>
                  <a:rPr lang="de-DE" dirty="0"/>
                  <a:t> to </a:t>
                </a:r>
                <a:r>
                  <a:rPr lang="de-DE" dirty="0" err="1"/>
                  <a:t>step</a:t>
                </a:r>
                <a:r>
                  <a:rPr lang="de-DE" dirty="0"/>
                  <a:t> on </a:t>
                </a:r>
                <a:r>
                  <a:rPr lang="de-DE" dirty="0" err="1"/>
                  <a:t>it</a:t>
                </a:r>
                <a:r>
                  <a:rPr lang="de-DE" dirty="0"/>
                  <a:t> ~= </a:t>
                </a:r>
                <a:r>
                  <a:rPr lang="de-DE" dirty="0" err="1"/>
                  <a:t>distance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𝑀(𝑖,𝑗)=∞</a:t>
                </a:r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walls</a:t>
                </a:r>
                <a:r>
                  <a:rPr lang="de-DE" dirty="0"/>
                  <a:t> (</a:t>
                </a:r>
                <a:r>
                  <a:rPr lang="de-DE" dirty="0" err="1"/>
                  <a:t>black</a:t>
                </a:r>
                <a:r>
                  <a:rPr lang="de-DE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goals</a:t>
                </a:r>
                <a:r>
                  <a:rPr lang="de-DE" dirty="0"/>
                  <a:t> </a:t>
                </a:r>
                <a:r>
                  <a:rPr lang="de-DE" dirty="0" err="1"/>
                  <a:t>player</a:t>
                </a:r>
                <a:r>
                  <a:rPr lang="de-DE" dirty="0"/>
                  <a:t> </a:t>
                </a:r>
                <a:r>
                  <a:rPr lang="de-DE" dirty="0" err="1"/>
                  <a:t>wants</a:t>
                </a:r>
                <a:r>
                  <a:rPr lang="de-DE" dirty="0"/>
                  <a:t> to </a:t>
                </a:r>
                <a:r>
                  <a:rPr lang="de-DE" dirty="0" err="1"/>
                  <a:t>reach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19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paper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to </a:t>
                </a:r>
                <a:r>
                  <a:rPr lang="de-DE" dirty="0" err="1"/>
                  <a:t>determine</a:t>
                </a:r>
                <a:r>
                  <a:rPr lang="de-DE" dirty="0"/>
                  <a:t> optimal </a:t>
                </a:r>
                <a:r>
                  <a:rPr lang="de-DE" dirty="0" err="1"/>
                  <a:t>policies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to find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assigning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to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/>
                  <a:t>position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tiles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Coming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left</a:t>
                </a:r>
                <a:r>
                  <a:rPr lang="de-DE" dirty="0"/>
                  <a:t> normal </a:t>
                </a:r>
                <a:r>
                  <a:rPr lang="de-DE" dirty="0" err="1"/>
                  <a:t>view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Determine</a:t>
                </a:r>
                <a:r>
                  <a:rPr lang="de-DE" dirty="0"/>
                  <a:t> </a:t>
                </a:r>
                <a:r>
                  <a:rPr lang="de-DE" dirty="0" err="1"/>
                  <a:t>actions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Show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examples</a:t>
                </a:r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paper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to </a:t>
                </a:r>
                <a:r>
                  <a:rPr lang="de-DE" dirty="0" err="1"/>
                  <a:t>determine</a:t>
                </a:r>
                <a:r>
                  <a:rPr lang="de-DE" dirty="0"/>
                  <a:t> optimal </a:t>
                </a:r>
                <a:r>
                  <a:rPr lang="de-DE" dirty="0" err="1"/>
                  <a:t>policies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 Policy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assigning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to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/>
                  <a:t>position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𝑃=ℕ^(𝑛×𝑚)→𝐴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tiles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Coming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left</a:t>
                </a:r>
                <a:r>
                  <a:rPr lang="de-DE" dirty="0"/>
                  <a:t> normal </a:t>
                </a:r>
                <a:r>
                  <a:rPr lang="de-DE" dirty="0" err="1"/>
                  <a:t>view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Determine</a:t>
                </a:r>
                <a:r>
                  <a:rPr lang="de-DE" dirty="0"/>
                  <a:t> </a:t>
                </a:r>
                <a:r>
                  <a:rPr lang="de-DE" dirty="0" err="1"/>
                  <a:t>actions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Show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examples</a:t>
                </a:r>
                <a:r>
                  <a:rPr lang="de-DE" dirty="0"/>
                  <a:t>…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96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Continuing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Optimality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Fundamental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deriving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443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5800" y="4400549"/>
                <a:ext cx="5486400" cy="4521777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method</a:t>
                </a:r>
                <a:r>
                  <a:rPr lang="de-DE" dirty="0"/>
                  <a:t> in </a:t>
                </a:r>
                <a:r>
                  <a:rPr lang="de-DE" dirty="0" err="1"/>
                  <a:t>mathematical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Always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certain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profit</a:t>
                </a:r>
                <a:r>
                  <a:rPr lang="de-DE" dirty="0"/>
                  <a:t>…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Transforms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problems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simpler </a:t>
                </a:r>
                <a:r>
                  <a:rPr lang="de-DE" dirty="0" err="1"/>
                  <a:t>subp</a:t>
                </a:r>
                <a:r>
                  <a:rPr lang="de-DE" dirty="0"/>
                  <a:t>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subproblem</a:t>
                </a:r>
                <a:r>
                  <a:rPr lang="de-DE" dirty="0"/>
                  <a:t> </a:t>
                </a:r>
                <a:r>
                  <a:rPr lang="de-DE" dirty="0" err="1"/>
                  <a:t>solved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&amp;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reoccuring</a:t>
                </a:r>
                <a:r>
                  <a:rPr lang="de-DE" dirty="0"/>
                  <a:t>,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cached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Safe </a:t>
                </a:r>
                <a:r>
                  <a:rPr lang="de-DE" dirty="0" err="1"/>
                  <a:t>computation</a:t>
                </a:r>
                <a:r>
                  <a:rPr lang="de-DE" dirty="0"/>
                  <a:t> time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Optimal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combing</a:t>
                </a:r>
                <a:r>
                  <a:rPr lang="de-DE" dirty="0"/>
                  <a:t> </a:t>
                </a:r>
                <a:r>
                  <a:rPr lang="de-DE" dirty="0" err="1"/>
                  <a:t>solutions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General </a:t>
                </a:r>
                <a:r>
                  <a:rPr lang="de-DE" dirty="0" err="1"/>
                  <a:t>framework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Planning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Production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Scheduling </a:t>
                </a:r>
                <a:r>
                  <a:rPr lang="de-DE" dirty="0" err="1"/>
                  <a:t>patients</a:t>
                </a:r>
                <a:r>
                  <a:rPr lang="de-DE" dirty="0"/>
                  <a:t> ad </a:t>
                </a:r>
                <a:r>
                  <a:rPr lang="de-DE" dirty="0" err="1"/>
                  <a:t>medical</a:t>
                </a:r>
                <a:r>
                  <a:rPr lang="de-DE" dirty="0"/>
                  <a:t> </a:t>
                </a:r>
                <a:r>
                  <a:rPr lang="de-DE" dirty="0" err="1"/>
                  <a:t>clinic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Long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investment</a:t>
                </a:r>
                <a:r>
                  <a:rPr lang="de-DE" dirty="0"/>
                  <a:t> </a:t>
                </a:r>
                <a:r>
                  <a:rPr lang="de-DE" dirty="0" err="1"/>
                  <a:t>programs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Robot </a:t>
                </a:r>
                <a:r>
                  <a:rPr lang="de-DE" dirty="0" err="1"/>
                  <a:t>motion</a:t>
                </a:r>
                <a:r>
                  <a:rPr lang="de-DE" dirty="0"/>
                  <a:t> </a:t>
                </a:r>
                <a:r>
                  <a:rPr lang="de-DE" dirty="0" err="1"/>
                  <a:t>planning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Underlying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in finite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stages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Timesteps</a:t>
                </a:r>
                <a:r>
                  <a:rPr lang="de-DE" dirty="0"/>
                  <a:t>, </a:t>
                </a:r>
                <a:r>
                  <a:rPr lang="de-DE" dirty="0" err="1"/>
                  <a:t>Moves</a:t>
                </a:r>
                <a:r>
                  <a:rPr lang="de-DE" dirty="0"/>
                  <a:t>…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5800" y="4400549"/>
                <a:ext cx="5486400" cy="4521777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DP </a:t>
                </a:r>
                <a:r>
                  <a:rPr lang="de-DE" dirty="0" err="1"/>
                  <a:t>method</a:t>
                </a:r>
                <a:r>
                  <a:rPr lang="de-DE" dirty="0"/>
                  <a:t> in </a:t>
                </a:r>
                <a:r>
                  <a:rPr lang="de-DE" dirty="0" err="1"/>
                  <a:t>mathematical</a:t>
                </a:r>
                <a:r>
                  <a:rPr lang="de-DE" dirty="0"/>
                  <a:t> </a:t>
                </a:r>
                <a:r>
                  <a:rPr lang="de-DE" dirty="0" err="1"/>
                  <a:t>optimization</a:t>
                </a:r>
                <a:r>
                  <a:rPr lang="de-DE" dirty="0"/>
                  <a:t> &amp; </a:t>
                </a:r>
                <a:r>
                  <a:rPr lang="de-DE" dirty="0" err="1"/>
                  <a:t>comp.</a:t>
                </a:r>
                <a:r>
                  <a:rPr lang="de-DE" dirty="0"/>
                  <a:t> Science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Transforms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problems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simpler </a:t>
                </a:r>
                <a:r>
                  <a:rPr lang="de-DE" dirty="0" err="1"/>
                  <a:t>subp</a:t>
                </a:r>
                <a:r>
                  <a:rPr lang="de-DE" dirty="0"/>
                  <a:t>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subproblem</a:t>
                </a:r>
                <a:r>
                  <a:rPr lang="de-DE" dirty="0"/>
                  <a:t> </a:t>
                </a:r>
                <a:r>
                  <a:rPr lang="de-DE" dirty="0" err="1"/>
                  <a:t>solved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&amp;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stored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reoccuring</a:t>
                </a:r>
                <a:r>
                  <a:rPr lang="de-DE" dirty="0"/>
                  <a:t>,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cached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Safe </a:t>
                </a:r>
                <a:r>
                  <a:rPr lang="de-DE" dirty="0" err="1"/>
                  <a:t>computation</a:t>
                </a:r>
                <a:r>
                  <a:rPr lang="de-DE" dirty="0"/>
                  <a:t> time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Recursively</a:t>
                </a:r>
                <a:r>
                  <a:rPr lang="de-DE" dirty="0"/>
                  <a:t> break down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Optimal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combing</a:t>
                </a:r>
                <a:r>
                  <a:rPr lang="de-DE" dirty="0"/>
                  <a:t> </a:t>
                </a:r>
                <a:r>
                  <a:rPr lang="de-DE" dirty="0" err="1"/>
                  <a:t>solutions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subproblems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General </a:t>
                </a:r>
                <a:r>
                  <a:rPr lang="de-DE" dirty="0" err="1"/>
                  <a:t>framework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Planning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industrial</a:t>
                </a:r>
                <a:r>
                  <a:rPr lang="de-DE" dirty="0"/>
                  <a:t> </a:t>
                </a:r>
                <a:r>
                  <a:rPr lang="de-DE" dirty="0" err="1"/>
                  <a:t>Production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Scheduling </a:t>
                </a:r>
                <a:r>
                  <a:rPr lang="de-DE" dirty="0" err="1"/>
                  <a:t>patients</a:t>
                </a:r>
                <a:r>
                  <a:rPr lang="de-DE" dirty="0"/>
                  <a:t> ad </a:t>
                </a:r>
                <a:r>
                  <a:rPr lang="de-DE" dirty="0" err="1"/>
                  <a:t>medical</a:t>
                </a:r>
                <a:r>
                  <a:rPr lang="de-DE" dirty="0"/>
                  <a:t> </a:t>
                </a:r>
                <a:r>
                  <a:rPr lang="de-DE" dirty="0" err="1"/>
                  <a:t>clinic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Long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investment</a:t>
                </a:r>
                <a:r>
                  <a:rPr lang="de-DE" dirty="0"/>
                  <a:t> </a:t>
                </a:r>
                <a:r>
                  <a:rPr lang="de-DE" dirty="0" err="1"/>
                  <a:t>programs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Robot </a:t>
                </a:r>
                <a:r>
                  <a:rPr lang="de-DE" dirty="0" err="1"/>
                  <a:t>motion</a:t>
                </a:r>
                <a:r>
                  <a:rPr lang="de-DE" dirty="0"/>
                  <a:t> </a:t>
                </a:r>
                <a:r>
                  <a:rPr lang="de-DE" dirty="0" err="1"/>
                  <a:t>planning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Underlying </a:t>
                </a:r>
                <a:r>
                  <a:rPr lang="de-DE" dirty="0" err="1"/>
                  <a:t>sequence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decisions</a:t>
                </a:r>
                <a:r>
                  <a:rPr lang="de-DE" dirty="0"/>
                  <a:t> in finite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stages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Timesteps</a:t>
                </a:r>
                <a:r>
                  <a:rPr lang="de-DE" dirty="0"/>
                  <a:t>, </a:t>
                </a:r>
                <a:r>
                  <a:rPr lang="de-DE" dirty="0" err="1"/>
                  <a:t>Moves</a:t>
                </a:r>
                <a:r>
                  <a:rPr lang="de-DE" dirty="0"/>
                  <a:t>…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Tupel </a:t>
                </a:r>
                <a:r>
                  <a:rPr lang="de-DE" i="0">
                    <a:latin typeface="Cambria Math" panose="02040503050406030204" pitchFamily="18" charset="0"/>
                  </a:rPr>
                  <a:t>⟨𝑋,𝑈,𝑓,𝑐,𝑣,𝑥_𝑖𝑛𝑖𝑡 ⟩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X: Set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states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U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r>
                  <a:rPr lang="de-DE" dirty="0"/>
                  <a:t>, </a:t>
                </a:r>
                <a:r>
                  <a:rPr lang="de-DE" dirty="0" err="1"/>
                  <a:t>transformations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𝑓:𝑋×𝑈↦𝑋</a:t>
                </a:r>
                <a:r>
                  <a:rPr lang="de-DE" b="0" dirty="0"/>
                  <a:t> </a:t>
                </a:r>
                <a:r>
                  <a:rPr lang="de-DE" b="0" dirty="0" err="1"/>
                  <a:t>transition</a:t>
                </a:r>
                <a:r>
                  <a:rPr lang="de-DE" b="0" dirty="0"/>
                  <a:t> </a:t>
                </a:r>
                <a:r>
                  <a:rPr lang="de-DE" b="0" dirty="0" err="1"/>
                  <a:t>function</a:t>
                </a:r>
                <a:r>
                  <a:rPr lang="de-DE" b="0" dirty="0"/>
                  <a:t>, </a:t>
                </a:r>
                <a:r>
                  <a:rPr lang="de-DE" b="0" dirty="0" err="1"/>
                  <a:t>specifying</a:t>
                </a:r>
                <a:r>
                  <a:rPr lang="de-DE" b="0" dirty="0"/>
                  <a:t> </a:t>
                </a:r>
                <a:r>
                  <a:rPr lang="de-DE" b="0" dirty="0" err="1"/>
                  <a:t>next</a:t>
                </a:r>
                <a:r>
                  <a:rPr lang="de-DE" b="0" dirty="0"/>
                  <a:t> </a:t>
                </a:r>
                <a:r>
                  <a:rPr lang="de-DE" b="0" dirty="0" err="1"/>
                  <a:t>state</a:t>
                </a:r>
                <a:r>
                  <a:rPr lang="de-DE" b="0" dirty="0"/>
                  <a:t> </a:t>
                </a:r>
                <a:r>
                  <a:rPr lang="de-DE" b="0" dirty="0" err="1"/>
                  <a:t>if</a:t>
                </a:r>
                <a:r>
                  <a:rPr lang="de-DE" b="0" dirty="0"/>
                  <a:t> </a:t>
                </a:r>
                <a:r>
                  <a:rPr lang="de-DE" b="0" dirty="0" err="1"/>
                  <a:t>control</a:t>
                </a:r>
                <a:r>
                  <a:rPr lang="de-DE" b="0" dirty="0"/>
                  <a:t> u </a:t>
                </a:r>
                <a:r>
                  <a:rPr lang="de-DE" b="0" dirty="0" err="1"/>
                  <a:t>is</a:t>
                </a:r>
                <a:r>
                  <a:rPr lang="de-DE" b="0" dirty="0"/>
                  <a:t> </a:t>
                </a:r>
                <a:r>
                  <a:rPr lang="de-DE" b="0" dirty="0" err="1"/>
                  <a:t>executed</a:t>
                </a:r>
                <a:r>
                  <a:rPr lang="de-DE" b="0" dirty="0"/>
                  <a:t> in </a:t>
                </a:r>
                <a:r>
                  <a:rPr lang="de-DE" b="0" dirty="0" err="1"/>
                  <a:t>state</a:t>
                </a:r>
                <a:r>
                  <a:rPr lang="de-DE" b="0" dirty="0"/>
                  <a:t> x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𝑐:𝑋×𝑈↦ℝ</a:t>
                </a:r>
                <a:r>
                  <a:rPr lang="de-DE" dirty="0"/>
                  <a:t> </a:t>
                </a:r>
                <a:r>
                  <a:rPr lang="de-DE" dirty="0" err="1"/>
                  <a:t>cost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remember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on </a:t>
                </a:r>
                <a:r>
                  <a:rPr lang="de-DE" dirty="0" err="1"/>
                  <a:t>tile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𝑣:𝑋↦ℝ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, </a:t>
                </a:r>
                <a:r>
                  <a:rPr lang="de-DE" dirty="0" err="1"/>
                  <a:t>shortest</a:t>
                </a:r>
                <a:r>
                  <a:rPr lang="de-DE" dirty="0"/>
                  <a:t> </a:t>
                </a:r>
                <a:r>
                  <a:rPr lang="de-DE" dirty="0" err="1"/>
                  <a:t>path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endParaRPr lang="de-DE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b="0" i="0">
                    <a:latin typeface="Cambria Math" panose="02040503050406030204" pitchFamily="18" charset="0"/>
                  </a:rPr>
                  <a:t>𝑋_𝑖𝑛𝑖𝑡∈𝑋</a:t>
                </a:r>
                <a:r>
                  <a:rPr lang="de-DE" dirty="0"/>
                  <a:t> initial </a:t>
                </a:r>
                <a:r>
                  <a:rPr lang="de-DE" dirty="0" err="1"/>
                  <a:t>state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precise</a:t>
            </a:r>
            <a:r>
              <a:rPr lang="de-DE" dirty="0"/>
              <a:t> </a:t>
            </a:r>
            <a:r>
              <a:rPr lang="de-DE" dirty="0" err="1"/>
              <a:t>discussion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policy is a sequence of decisions.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optimal policy is a sequence of decisions that has the best outcome w.r.t. a predefined criterion.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Classical approach would be, calculate all policies, and optimize the return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Richard </a:t>
            </a:r>
            <a:r>
              <a:rPr lang="de-DE" dirty="0" err="1"/>
              <a:t>Bellman</a:t>
            </a:r>
            <a:r>
              <a:rPr lang="de-DE" dirty="0"/>
              <a:t>, </a:t>
            </a:r>
            <a:r>
              <a:rPr lang="de-DE" dirty="0" err="1"/>
              <a:t>inventor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DP </a:t>
            </a:r>
            <a:r>
              <a:rPr lang="de-DE" dirty="0" err="1"/>
              <a:t>saw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to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Better</a:t>
            </a:r>
            <a:r>
              <a:rPr lang="de-DE" dirty="0"/>
              <a:t> find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,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at </a:t>
            </a:r>
            <a:r>
              <a:rPr lang="de-DE" dirty="0" err="1"/>
              <a:t>any</a:t>
            </a:r>
            <a:r>
              <a:rPr lang="de-DE" dirty="0"/>
              <a:t> time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895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Staying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 will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Problem </a:t>
            </a:r>
            <a:r>
              <a:rPr lang="de-DE" dirty="0" err="1"/>
              <a:t>needs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subproblems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Optimal </a:t>
            </a:r>
            <a:r>
              <a:rPr lang="de-DE" dirty="0" err="1"/>
              <a:t>substructure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2A751-5E40-4DDF-8697-5E2FF2679CA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60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5A1F-C356-46A9-B966-159F8D8C0D69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2E72-9909-40ED-B19C-C6AC89892F54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A845-79E3-45DA-8A3C-E9BEC3B8A48C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6C8E-B811-476B-9A56-750D01046CFA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D7B6-B0BF-4937-BA3E-951E1160BB13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AEB3-999B-4B71-AE12-D82E92EF8999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CFBA-96D4-460A-8F4F-6430156858EA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56B0-582B-4FFD-BF52-70A35F7C8D60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D4E0-2B12-4B42-B22E-9924C16240B5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A06C6-9249-49CB-8AFF-94933B98A96A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854A-79E0-446C-AE13-F9646965357A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86A7-6174-430B-A799-1F86B058C9F7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8956-C176-4570-9397-AF0F11EB78E1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444A-A58C-45FE-847D-58A5683E5DDA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F3EF-B620-488D-BAF4-9A45D8DAF744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AAB02-0C00-451A-9075-2F43D8A44416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7172-48C7-4A24-91D4-ABACD8F49B34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83D8E94-832A-48A5-9035-8A376ABD9BD2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C4700-18EA-4C01-96D2-BC55EE13E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de-DE" sz="4800" dirty="0" err="1"/>
              <a:t>Get</a:t>
            </a:r>
            <a:r>
              <a:rPr lang="de-DE" sz="4800" dirty="0"/>
              <a:t> </a:t>
            </a:r>
            <a:r>
              <a:rPr lang="de-DE" sz="4800" dirty="0" err="1"/>
              <a:t>me</a:t>
            </a:r>
            <a:r>
              <a:rPr lang="de-DE" sz="4800" dirty="0"/>
              <a:t> out </a:t>
            </a:r>
            <a:r>
              <a:rPr lang="de-DE" sz="4800" dirty="0" err="1"/>
              <a:t>of</a:t>
            </a:r>
            <a:r>
              <a:rPr lang="de-DE" sz="4800" dirty="0"/>
              <a:t> </a:t>
            </a:r>
            <a:r>
              <a:rPr lang="de-DE" sz="4800" dirty="0" err="1"/>
              <a:t>here</a:t>
            </a:r>
            <a:r>
              <a:rPr lang="de-DE" sz="4800" dirty="0"/>
              <a:t>:</a:t>
            </a:r>
            <a:br>
              <a:rPr lang="de-DE" sz="4800" dirty="0"/>
            </a:br>
            <a:r>
              <a:rPr lang="de-DE" sz="4800" dirty="0" err="1"/>
              <a:t>Determining</a:t>
            </a:r>
            <a:r>
              <a:rPr lang="de-DE" sz="4800" dirty="0"/>
              <a:t> optimal </a:t>
            </a:r>
            <a:r>
              <a:rPr lang="de-DE" sz="4800" dirty="0" err="1"/>
              <a:t>policies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8FC3D5-E534-4665-A8C3-6106E258C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Seminar:	Cyber-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r>
              <a:rPr lang="de-DE" dirty="0" err="1"/>
              <a:t>Advisor</a:t>
            </a:r>
            <a:r>
              <a:rPr lang="de-DE" dirty="0"/>
              <a:t>:	Christian </a:t>
            </a:r>
            <a:r>
              <a:rPr lang="de-DE" dirty="0" err="1"/>
              <a:t>Pek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36DBA6-8838-4ACE-B088-927A0789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8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Overlapping</a:t>
            </a:r>
            <a:r>
              <a:rPr lang="de-DE" sz="4400" dirty="0"/>
              <a:t> Subproblems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ACCE3E-04AD-4D09-B9AE-0BBB2D143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071" y="2684360"/>
            <a:ext cx="2959858" cy="295985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A38F75-3329-4C6B-98D9-CDF9DBB9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018" y="2684360"/>
            <a:ext cx="2959858" cy="29598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88749A-7383-44F1-9D26-D877E018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24" y="2684360"/>
            <a:ext cx="2959858" cy="2959858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72FD3C9-3D3D-4A7B-A448-98F6510C5E68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200000"/>
              </a:lnSpc>
            </a:pPr>
            <a:r>
              <a:rPr lang="de-DE" sz="2400" dirty="0"/>
              <a:t>Space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small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Solutions </a:t>
            </a:r>
            <a:r>
              <a:rPr lang="de-DE" sz="2400" dirty="0" err="1"/>
              <a:t>reused</a:t>
            </a:r>
            <a:r>
              <a:rPr lang="de-DE" sz="2400" dirty="0"/>
              <a:t>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Recursive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solves</a:t>
            </a:r>
            <a:r>
              <a:rPr lang="de-DE" sz="2400" dirty="0"/>
              <a:t> same </a:t>
            </a:r>
            <a:r>
              <a:rPr lang="de-DE" sz="2400" dirty="0" err="1"/>
              <a:t>subproblems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and </a:t>
            </a:r>
            <a:r>
              <a:rPr lang="de-DE" sz="2400" dirty="0" err="1"/>
              <a:t>over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067E33-1226-4154-8513-8DA2754A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1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Optimal </a:t>
            </a:r>
            <a:r>
              <a:rPr lang="de-DE" sz="4400" dirty="0" err="1"/>
              <a:t>Substructure</a:t>
            </a:r>
            <a:endParaRPr lang="de-DE" sz="44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ACCE3E-04AD-4D09-B9AE-0BBB2D143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071" y="2684360"/>
            <a:ext cx="2959858" cy="295985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A38F75-3329-4C6B-98D9-CDF9DBB9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018" y="2684360"/>
            <a:ext cx="2959858" cy="29598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88749A-7383-44F1-9D26-D877E018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24" y="2684360"/>
            <a:ext cx="2959858" cy="2959858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059FFCC-EEAC-4804-8AB8-ADB317065B53}"/>
              </a:ext>
            </a:extLst>
          </p:cNvPr>
          <p:cNvSpPr txBox="1">
            <a:spLocks/>
          </p:cNvSpPr>
          <p:nvPr/>
        </p:nvSpPr>
        <p:spPr>
          <a:xfrm>
            <a:off x="1103312" y="1628078"/>
            <a:ext cx="8946541" cy="4620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sz="2400" dirty="0"/>
              <a:t>Solution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whole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combination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solutions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F2FEFF-4475-4F76-BEAA-965D41CD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A9345D8-F64C-4FAE-BA64-81C982ADA522}"/>
                  </a:ext>
                </a:extLst>
              </p:cNvPr>
              <p:cNvSpPr txBox="1"/>
              <p:nvPr/>
            </p:nvSpPr>
            <p:spPr>
              <a:xfrm>
                <a:off x="1779526" y="5879067"/>
                <a:ext cx="1934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A9345D8-F64C-4FAE-BA64-81C982ADA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526" y="5879067"/>
                <a:ext cx="19343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A67B7C6-F00F-4D63-B099-8361507BEB54}"/>
                  </a:ext>
                </a:extLst>
              </p:cNvPr>
              <p:cNvSpPr txBox="1"/>
              <p:nvPr/>
            </p:nvSpPr>
            <p:spPr>
              <a:xfrm>
                <a:off x="4859572" y="5879067"/>
                <a:ext cx="2653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A67B7C6-F00F-4D63-B099-8361507B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572" y="5879067"/>
                <a:ext cx="26536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3301389C-C3B3-4C0A-B91D-546D4287D670}"/>
                  </a:ext>
                </a:extLst>
              </p:cNvPr>
              <p:cNvSpPr txBox="1"/>
              <p:nvPr/>
            </p:nvSpPr>
            <p:spPr>
              <a:xfrm>
                <a:off x="7896568" y="5879067"/>
                <a:ext cx="3503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3301389C-C3B3-4C0A-B91D-546D4287D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568" y="5879067"/>
                <a:ext cx="3503203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2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55E9C30-B105-4832-9A26-5A10B0C1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How</a:t>
            </a:r>
            <a:r>
              <a:rPr lang="de-DE" sz="4400" dirty="0"/>
              <a:t> to </a:t>
            </a:r>
            <a:r>
              <a:rPr lang="de-DE" sz="4400" dirty="0" err="1"/>
              <a:t>apply</a:t>
            </a:r>
            <a:r>
              <a:rPr lang="de-DE" sz="4400" dirty="0"/>
              <a:t> </a:t>
            </a:r>
            <a:br>
              <a:rPr lang="de-DE" sz="4400" dirty="0"/>
            </a:br>
            <a:r>
              <a:rPr lang="de-DE" sz="4400" dirty="0"/>
              <a:t>Dynamic </a:t>
            </a:r>
            <a:r>
              <a:rPr lang="de-DE" sz="4400" dirty="0" err="1"/>
              <a:t>Programming</a:t>
            </a:r>
            <a:r>
              <a:rPr lang="de-DE" sz="4400" dirty="0"/>
              <a:t> in Computer Science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C6FEDE-5D8D-4277-882C-2E1100477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740B446-7E79-4880-A01F-6F7F6197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3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Memoization</a:t>
            </a:r>
            <a:endParaRPr lang="de-DE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5291D9-F6AA-4FFD-9674-BFFC5467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Break </a:t>
            </a:r>
            <a:r>
              <a:rPr lang="de-DE" sz="2400" dirty="0" err="1"/>
              <a:t>problem</a:t>
            </a:r>
            <a:r>
              <a:rPr lang="de-DE" sz="2400" dirty="0"/>
              <a:t> down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Store </a:t>
            </a:r>
            <a:r>
              <a:rPr lang="de-DE" sz="2400" dirty="0" err="1"/>
              <a:t>results</a:t>
            </a:r>
            <a:r>
              <a:rPr lang="de-DE" sz="2400" dirty="0"/>
              <a:t> in a </a:t>
            </a:r>
            <a:r>
              <a:rPr lang="de-DE" sz="2400" dirty="0" err="1"/>
              <a:t>table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Use </a:t>
            </a:r>
            <a:r>
              <a:rPr lang="de-DE" sz="2400" dirty="0" err="1"/>
              <a:t>cached</a:t>
            </a:r>
            <a:r>
              <a:rPr lang="de-DE" sz="2400" dirty="0"/>
              <a:t> </a:t>
            </a:r>
            <a:r>
              <a:rPr lang="de-DE" sz="2400" dirty="0" err="1"/>
              <a:t>result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subproblem</a:t>
            </a:r>
            <a:r>
              <a:rPr lang="de-DE" sz="2400" dirty="0"/>
              <a:t> </a:t>
            </a:r>
            <a:r>
              <a:rPr lang="de-DE" sz="2400" dirty="0" err="1"/>
              <a:t>reoccures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E67E088-8BFB-4B68-A3E5-EE1C64DB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79D26C-9DE0-4BF1-89C4-C3C85CD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Bellman</a:t>
            </a:r>
            <a:r>
              <a:rPr lang="de-DE" sz="4400" dirty="0"/>
              <a:t> </a:t>
            </a:r>
            <a:r>
              <a:rPr lang="de-DE" sz="4400" dirty="0" err="1"/>
              <a:t>equation</a:t>
            </a:r>
            <a:endParaRPr lang="de-DE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5291D9-F6AA-4FFD-9674-BFFC54676E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210000"/>
                  </a:lnSpc>
                </a:pPr>
                <a:r>
                  <a:rPr lang="de-DE" sz="2400" dirty="0"/>
                  <a:t>Find a </a:t>
                </a:r>
                <a:r>
                  <a:rPr lang="de-DE" sz="2400" dirty="0" err="1"/>
                  <a:t>connection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between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next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endParaRPr lang="de-DE" sz="2400" dirty="0"/>
              </a:p>
              <a:p>
                <a:pPr>
                  <a:lnSpc>
                    <a:spcPct val="210000"/>
                  </a:lnSpc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𝑃𝑎𝑦𝑜𝑓𝑓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𝑇𝑟𝑎𝑛𝑠𝑓𝑜𝑟𝑚𝑎𝑡𝑖𝑜𝑛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))}</m:t>
                        </m:r>
                      </m:e>
                    </m:func>
                  </m:oMath>
                </a14:m>
                <a:endParaRPr lang="de-DE" sz="2400" dirty="0"/>
              </a:p>
              <a:p>
                <a:pPr>
                  <a:lnSpc>
                    <a:spcPct val="210000"/>
                  </a:lnSpc>
                </a:pPr>
                <a:r>
                  <a:rPr lang="de-DE" sz="2400" dirty="0"/>
                  <a:t>Richard </a:t>
                </a:r>
                <a:r>
                  <a:rPr lang="de-DE" sz="2400" dirty="0" err="1"/>
                  <a:t>Bellman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introduced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backwards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induction</a:t>
                </a:r>
                <a:endParaRPr lang="de-DE" sz="2400" dirty="0"/>
              </a:p>
              <a:p>
                <a:pPr lvl="1">
                  <a:lnSpc>
                    <a:spcPct val="210000"/>
                  </a:lnSpc>
                </a:pPr>
                <a:r>
                  <a:rPr lang="de-DE" sz="2400" dirty="0"/>
                  <a:t>Begin at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2400" dirty="0"/>
                  <a:t> Derive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→…→</m:t>
                    </m:r>
                  </m:oMath>
                </a14:m>
                <a:r>
                  <a:rPr lang="de-DE" sz="2400" dirty="0"/>
                  <a:t> Initial </a:t>
                </a:r>
                <a:r>
                  <a:rPr lang="de-DE" sz="2400" dirty="0" err="1"/>
                  <a:t>step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5291D9-F6AA-4FFD-9674-BFFC54676E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B218FF-D6A8-4733-BCEE-53DB4FD6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8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0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3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4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351354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Solving the 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Dynamic Programming equations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CFFE3CF-1C0D-41F4-AD3A-D154EE5B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1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the value 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773044"/>
                <a:ext cx="8946541" cy="44753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sz="2400" dirty="0"/>
                  <a:t>Goal </a:t>
                </a:r>
                <a:r>
                  <a:rPr lang="de-DE" sz="2400" dirty="0" err="1"/>
                  <a:t>is</a:t>
                </a:r>
                <a:r>
                  <a:rPr lang="de-DE" sz="2400" dirty="0"/>
                  <a:t> to find </a:t>
                </a:r>
                <a:r>
                  <a:rPr lang="de-DE" sz="2400" dirty="0" err="1"/>
                  <a:t>value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function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 err="1"/>
                  <a:t>Cost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function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∞,    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/>
                  <a:t>Trivial </a:t>
                </a:r>
                <a:r>
                  <a:rPr lang="de-DE" sz="2400" dirty="0" err="1"/>
                  <a:t>cases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∞,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𝑔𝑜𝑎𝑙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de-DE" sz="2400" dirty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773044"/>
                <a:ext cx="8946541" cy="4475355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47088F4-9C11-40FD-957B-E008CB2E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4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the value 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sz="2400" dirty="0"/>
                  <a:t>Backwards </a:t>
                </a:r>
                <a:r>
                  <a:rPr lang="de-DE" sz="2400" dirty="0" err="1"/>
                  <a:t>iteration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−1,…,0)</m:t>
                    </m:r>
                  </m:oMath>
                </a14:m>
                <a:endParaRPr lang="de-DE" sz="2400" dirty="0"/>
              </a:p>
              <a:p>
                <a:pPr>
                  <a:lnSpc>
                    <a:spcPct val="200000"/>
                  </a:lnSpc>
                </a:pPr>
                <a:r>
                  <a:rPr lang="de-DE" sz="2400" dirty="0"/>
                  <a:t>Store </a:t>
                </a:r>
                <a:r>
                  <a:rPr lang="de-DE" sz="2400" dirty="0" err="1"/>
                  <a:t>results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memoization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table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de-DE" sz="2400" dirty="0"/>
              </a:p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 =  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6162817-715E-4BDE-ACCA-234CBDDC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0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Finding optimal policies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9404723" cy="4195481"/>
              </a:xfrm>
            </p:spPr>
            <p:txBody>
              <a:bodyPr>
                <a:noAutofit/>
              </a:bodyPr>
              <a:lstStyle/>
              <a:p>
                <a:r>
                  <a:rPr lang="de-DE" sz="2400" dirty="0"/>
                  <a:t>Memoization </a:t>
                </a:r>
                <a:r>
                  <a:rPr lang="de-DE" sz="2400" dirty="0" err="1"/>
                  <a:t>table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sz="2400" dirty="0"/>
                  <a:t> </a:t>
                </a:r>
                <a:r>
                  <a:rPr lang="de-DE" sz="2400" dirty="0" err="1"/>
                  <a:t>holding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values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all </a:t>
                </a:r>
                <a:r>
                  <a:rPr lang="de-DE" sz="2400" dirty="0" err="1"/>
                  <a:t>tiles</a:t>
                </a:r>
                <a:endParaRPr lang="de-DE" sz="2400" dirty="0"/>
              </a:p>
              <a:p>
                <a:r>
                  <a:rPr lang="de-DE" sz="2400" dirty="0"/>
                  <a:t>Find </a:t>
                </a:r>
                <a:r>
                  <a:rPr lang="de-DE" sz="2400" dirty="0" err="1"/>
                  <a:t>shortest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paths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de-DE" sz="2400" dirty="0"/>
                  <a:t> Sequence with </a:t>
                </a:r>
                <a:r>
                  <a:rPr lang="de-DE" sz="2400" dirty="0" err="1"/>
                  <a:t>lowest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sum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values</a:t>
                </a:r>
                <a:endParaRPr lang="de-DE" sz="2400" dirty="0"/>
              </a:p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,        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de-DE" sz="2400" b="0" dirty="0"/>
              </a:p>
              <a:p>
                <a:r>
                  <a:rPr lang="de-DE" sz="2400" dirty="0"/>
                  <a:t>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∈{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2400" dirty="0"/>
                  <a:t> 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9404723" cy="4195481"/>
              </a:xfrm>
              <a:blipFill>
                <a:blip r:embed="rId3"/>
                <a:stretch>
                  <a:fillRect l="-518" t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E25702-0FC9-4F08-AA52-CB2C72A9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41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79828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Related work and use cases in robot motion planning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F3DAC6-59A2-4853-A375-79FCAB7C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82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8EA4A-94DF-4D12-A3A1-1D6DBCED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BE93A-3C42-4C1C-A9A2-218C46497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Background and Problem Statement</a:t>
            </a:r>
          </a:p>
          <a:p>
            <a:pPr>
              <a:lnSpc>
                <a:spcPct val="200000"/>
              </a:lnSpc>
            </a:pPr>
            <a:r>
              <a:rPr lang="de-DE" sz="2400" dirty="0" err="1"/>
              <a:t>Fundamentals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Dynamic </a:t>
            </a:r>
            <a:r>
              <a:rPr lang="de-DE" sz="2400" dirty="0" err="1"/>
              <a:t>Programming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Solving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Dynamic </a:t>
            </a:r>
            <a:r>
              <a:rPr lang="de-DE" sz="2400" dirty="0" err="1"/>
              <a:t>Programming</a:t>
            </a:r>
            <a:r>
              <a:rPr lang="de-DE" sz="2400" dirty="0"/>
              <a:t> </a:t>
            </a:r>
            <a:r>
              <a:rPr lang="de-DE" sz="2400" dirty="0" err="1"/>
              <a:t>equations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and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cases</a:t>
            </a:r>
            <a:r>
              <a:rPr lang="de-DE" sz="2400" dirty="0"/>
              <a:t> in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planning</a:t>
            </a:r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06E19B-593E-404F-8D6C-759A48D8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Extending the 2-dimensional algorithms onto N-dimensional problems</a:t>
            </a:r>
            <a:endParaRPr lang="de-DE" sz="36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702220" cy="419548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Define</a:t>
            </a:r>
            <a:r>
              <a:rPr lang="de-DE" sz="2400" dirty="0"/>
              <a:t> a </a:t>
            </a:r>
            <a:r>
              <a:rPr lang="de-DE" sz="2400" dirty="0" err="1"/>
              <a:t>state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node</a:t>
            </a:r>
            <a:r>
              <a:rPr lang="de-DE" sz="2400" dirty="0"/>
              <a:t> in a </a:t>
            </a:r>
            <a:r>
              <a:rPr lang="de-DE" sz="2400" dirty="0" err="1"/>
              <a:t>graph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Define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transitions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</a:t>
            </a:r>
            <a:r>
              <a:rPr lang="de-DE" sz="2400" dirty="0" err="1"/>
              <a:t>states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edges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graph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 err="1"/>
              <a:t>Apply</a:t>
            </a:r>
            <a:r>
              <a:rPr lang="de-DE" sz="2400" dirty="0"/>
              <a:t> 2-dimensional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onto</a:t>
            </a:r>
            <a:r>
              <a:rPr lang="de-DE" sz="2400" dirty="0"/>
              <a:t> </a:t>
            </a:r>
            <a:r>
              <a:rPr lang="de-DE" sz="2400" dirty="0" err="1"/>
              <a:t>graph</a:t>
            </a:r>
            <a:r>
              <a:rPr lang="de-DE" sz="2400" dirty="0"/>
              <a:t> to </a:t>
            </a:r>
            <a:r>
              <a:rPr lang="de-DE" sz="2400" dirty="0" err="1"/>
              <a:t>solve</a:t>
            </a:r>
            <a:r>
              <a:rPr lang="de-DE" sz="2400"/>
              <a:t>                 </a:t>
            </a:r>
            <a:r>
              <a:rPr lang="de-DE" sz="2400" dirty="0"/>
              <a:t>N-dimensional </a:t>
            </a:r>
            <a:r>
              <a:rPr lang="de-DE" sz="2400" dirty="0" err="1"/>
              <a:t>problem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But </a:t>
            </a:r>
            <a:r>
              <a:rPr lang="de-DE" sz="2400" dirty="0" err="1"/>
              <a:t>curse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dimensions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2F16E3-13A3-41C7-A618-9E7EE11F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4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Autonomous vehicles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Cars etc. </a:t>
            </a:r>
            <a:r>
              <a:rPr lang="de-DE" sz="2400" dirty="0" err="1"/>
              <a:t>are</a:t>
            </a:r>
            <a:r>
              <a:rPr lang="de-DE" sz="2400" dirty="0"/>
              <a:t> just </a:t>
            </a:r>
            <a:r>
              <a:rPr lang="de-DE" sz="2400" dirty="0" err="1"/>
              <a:t>one</a:t>
            </a:r>
            <a:r>
              <a:rPr lang="de-DE" sz="2400" dirty="0"/>
              <a:t> type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robots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Many </a:t>
            </a:r>
            <a:r>
              <a:rPr lang="de-DE" sz="2400" dirty="0" err="1"/>
              <a:t>research</a:t>
            </a:r>
            <a:r>
              <a:rPr lang="de-DE" sz="2400" dirty="0"/>
              <a:t> in last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Best </a:t>
            </a:r>
            <a:r>
              <a:rPr lang="de-DE" sz="2400" dirty="0" err="1"/>
              <a:t>action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every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calculated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Also </a:t>
            </a:r>
            <a:r>
              <a:rPr lang="de-DE" sz="2400" dirty="0" err="1"/>
              <a:t>applicable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vacuum</a:t>
            </a:r>
            <a:r>
              <a:rPr lang="de-DE" sz="2400" dirty="0"/>
              <a:t> </a:t>
            </a:r>
            <a:r>
              <a:rPr lang="de-DE" sz="2400" dirty="0" err="1"/>
              <a:t>robots</a:t>
            </a:r>
            <a:r>
              <a:rPr lang="de-DE" sz="2400" dirty="0"/>
              <a:t>…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633605-E337-47A6-BBDA-8C308DDF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3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1E3F9-CEFA-4436-9784-37A13758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trees</a:t>
            </a:r>
            <a:br>
              <a:rPr lang="de-DE" dirty="0"/>
            </a:b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Dynamic </a:t>
            </a:r>
            <a:r>
              <a:rPr lang="de-DE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Programming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7FEBC91-34F1-4E88-B091-F8C140ED7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3662" y="1853248"/>
            <a:ext cx="2288737" cy="229077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9A2E5B-98E0-4BC3-A42C-234C9304A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283" y="4335001"/>
            <a:ext cx="2293496" cy="22955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1E2C6-2EF3-4F2C-A06E-28DD7062C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644" y="1853248"/>
            <a:ext cx="2286710" cy="22907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A58881-F509-432C-A018-A8FCECB9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609" y="4335343"/>
            <a:ext cx="2290779" cy="229485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42A722-6FC7-4235-976F-A2C4B4126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197" y="1853247"/>
            <a:ext cx="2290779" cy="229077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F894508-5513-4ACD-9F70-D398EFC72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195" y="4338400"/>
            <a:ext cx="2290779" cy="228874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D952EC6-8857-4DCD-A0EB-DA1A599F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79828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Some more examples!</a:t>
            </a:r>
            <a:endParaRPr lang="en-US" sz="54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10E841-C470-4D55-B410-8A654FC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5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144659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Multistage </a:t>
            </a:r>
            <a:r>
              <a:rPr lang="de-DE" sz="2400" dirty="0" err="1"/>
              <a:t>decision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solved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      Dynamic </a:t>
            </a:r>
            <a:r>
              <a:rPr lang="de-DE" sz="2400" dirty="0" err="1"/>
              <a:t>Programming</a:t>
            </a:r>
            <a:endParaRPr lang="de-DE" sz="24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Overlapping</a:t>
            </a:r>
            <a:r>
              <a:rPr lang="de-DE" sz="2400" dirty="0"/>
              <a:t> </a:t>
            </a:r>
            <a:r>
              <a:rPr lang="de-DE" sz="2400" dirty="0" err="1"/>
              <a:t>subproblems</a:t>
            </a:r>
            <a:r>
              <a:rPr lang="de-DE" sz="2400" dirty="0"/>
              <a:t> and optimal </a:t>
            </a:r>
            <a:r>
              <a:rPr lang="de-DE" sz="2400" dirty="0" err="1"/>
              <a:t>substructure</a:t>
            </a:r>
            <a:endParaRPr lang="de-DE" sz="24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Memoization</a:t>
            </a:r>
            <a:r>
              <a:rPr lang="de-DE" sz="2400" dirty="0"/>
              <a:t> and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Bellman</a:t>
            </a:r>
            <a:r>
              <a:rPr lang="de-DE" sz="2400" dirty="0"/>
              <a:t> </a:t>
            </a:r>
            <a:r>
              <a:rPr lang="de-DE" sz="2400" dirty="0" err="1"/>
              <a:t>equation</a:t>
            </a:r>
            <a:endParaRPr lang="de-DE" sz="22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Especially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planning</a:t>
            </a:r>
            <a:r>
              <a:rPr lang="de-DE" sz="2400" dirty="0"/>
              <a:t> and </a:t>
            </a:r>
            <a:r>
              <a:rPr lang="de-DE" sz="2400" dirty="0" err="1"/>
              <a:t>path</a:t>
            </a:r>
            <a:r>
              <a:rPr lang="de-DE" sz="2400" dirty="0"/>
              <a:t> </a:t>
            </a:r>
            <a:r>
              <a:rPr lang="de-DE" sz="2400" dirty="0" err="1"/>
              <a:t>finding</a:t>
            </a: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7EB1730-E4F3-4D3F-A6C8-F89ABE03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44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27CB293-DF9F-46F4-9A28-1A2A0C0A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4446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Background and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630B18-5399-4545-B36E-557F8D16F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65EEF4-D9AD-4633-88A7-250BE868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63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Elektronik, Rechner enthält.&#10;&#10;Mit hoher Zuverlässigkeit generierte Beschreibung">
            <a:extLst>
              <a:ext uri="{FF2B5EF4-FFF2-40B4-BE49-F238E27FC236}">
                <a16:creationId xmlns:a16="http://schemas.microsoft.com/office/drawing/2014/main" id="{5B9BC71C-29A6-46E7-BFAF-85CCB71D6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489" y="2695143"/>
            <a:ext cx="3271022" cy="32710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7535" y="2361024"/>
                <a:ext cx="1789413" cy="96703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de-DE" sz="2400" dirty="0" err="1"/>
                  <a:t>Gridmap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ACB4DAC7-20C3-4474-85BD-A6CC9D49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7535" y="2361024"/>
                <a:ext cx="1789413" cy="967031"/>
              </a:xfrm>
              <a:blipFill>
                <a:blip r:embed="rId5"/>
                <a:stretch>
                  <a:fillRect t="-4403" r="-4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el 10">
            <a:extLst>
              <a:ext uri="{FF2B5EF4-FFF2-40B4-BE49-F238E27FC236}">
                <a16:creationId xmlns:a16="http://schemas.microsoft.com/office/drawing/2014/main" id="{0442C2A9-FBA3-4D32-BCAE-F7799A12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Background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584A155-E4CE-4C0E-BB62-841DEF1FF406}"/>
                  </a:ext>
                </a:extLst>
              </p:cNvPr>
              <p:cNvSpPr txBox="1"/>
              <p:nvPr/>
            </p:nvSpPr>
            <p:spPr>
              <a:xfrm>
                <a:off x="5602606" y="1530027"/>
                <a:ext cx="179254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Walls:</a:t>
                </a:r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584A155-E4CE-4C0E-BB62-841DEF1F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606" y="1530027"/>
                <a:ext cx="1792542" cy="830997"/>
              </a:xfrm>
              <a:prstGeom prst="rect">
                <a:avLst/>
              </a:prstGeom>
              <a:blipFill>
                <a:blip r:embed="rId6"/>
                <a:stretch>
                  <a:fillRect t="-5882" b="-10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93E9C24-ECDE-42DD-A119-D90E76424ECF}"/>
                  </a:ext>
                </a:extLst>
              </p:cNvPr>
              <p:cNvSpPr txBox="1"/>
              <p:nvPr/>
            </p:nvSpPr>
            <p:spPr>
              <a:xfrm>
                <a:off x="8518112" y="4513015"/>
                <a:ext cx="1829347" cy="86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Set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exits</a:t>
                </a:r>
                <a:r>
                  <a:rPr lang="de-DE" sz="2400" dirty="0"/>
                  <a:t>:</a:t>
                </a:r>
                <a:endParaRPr lang="de-DE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𝑔𝑜𝑎𝑙𝑠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93E9C24-ECDE-42DD-A119-D90E76424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12" y="4513015"/>
                <a:ext cx="1829347" cy="861070"/>
              </a:xfrm>
              <a:prstGeom prst="rect">
                <a:avLst/>
              </a:prstGeom>
              <a:blipFill>
                <a:blip r:embed="rId7"/>
                <a:stretch>
                  <a:fillRect l="-4333" t="-5634" r="-4667" b="-63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D6AA6B8-2FDB-427A-9556-99A2308D2321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25706" y="2361024"/>
            <a:ext cx="673171" cy="681225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A5E5542-3880-471A-AA22-23782ECC37F1}"/>
              </a:ext>
            </a:extLst>
          </p:cNvPr>
          <p:cNvCxnSpPr>
            <a:cxnSpLocks/>
          </p:cNvCxnSpPr>
          <p:nvPr/>
        </p:nvCxnSpPr>
        <p:spPr>
          <a:xfrm flipH="1">
            <a:off x="5825706" y="2331127"/>
            <a:ext cx="673171" cy="123445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619B9A2-0453-4FFA-93B8-A4C9B1B42DF0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25706" y="2361024"/>
            <a:ext cx="673171" cy="1773904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A3E5EC6-F4C0-4C5B-86B0-022668A21C9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550990" y="4943550"/>
            <a:ext cx="967122" cy="755635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8757CB4-B53A-46F8-B5A6-8452246277E9}"/>
                  </a:ext>
                </a:extLst>
              </p:cNvPr>
              <p:cNvSpPr txBox="1"/>
              <p:nvPr/>
            </p:nvSpPr>
            <p:spPr>
              <a:xfrm>
                <a:off x="767190" y="4715810"/>
                <a:ext cx="304282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Cost to </a:t>
                </a:r>
                <a:r>
                  <a:rPr lang="de-DE" sz="2400" dirty="0" err="1"/>
                  <a:t>step</a:t>
                </a:r>
                <a:r>
                  <a:rPr lang="de-DE" sz="2400" dirty="0"/>
                  <a:t> on </a:t>
                </a:r>
                <a:r>
                  <a:rPr lang="de-DE" sz="2400" dirty="0" err="1"/>
                  <a:t>tile</a:t>
                </a:r>
                <a:r>
                  <a:rPr lang="de-DE" sz="240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8757CB4-B53A-46F8-B5A6-845224627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90" y="4715810"/>
                <a:ext cx="3042821" cy="830997"/>
              </a:xfrm>
              <a:prstGeom prst="rect">
                <a:avLst/>
              </a:prstGeom>
              <a:blipFill>
                <a:blip r:embed="rId8"/>
                <a:stretch>
                  <a:fillRect l="-2806" t="-5882" r="-2405" b="-10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AA521A5-B954-46C5-97CF-E245A94FE174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810011" y="4511674"/>
            <a:ext cx="786601" cy="619635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88E800D-805C-436B-BC88-802464ADFDE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10011" y="5131309"/>
            <a:ext cx="786601" cy="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60942BF-8AA0-4D65-84F7-C66CCBDDAE8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10011" y="5131309"/>
            <a:ext cx="786601" cy="619634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F3AEE4-93B5-43D8-998B-39AF01A5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400" dirty="0"/>
              <a:t>Problem Statement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42832"/>
            <a:ext cx="8946541" cy="450556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Determine optimal </a:t>
            </a:r>
            <a:r>
              <a:rPr lang="de-DE" sz="2400" dirty="0" err="1"/>
              <a:t>policies</a:t>
            </a:r>
            <a:endParaRPr lang="de-DE" sz="2400" dirty="0"/>
          </a:p>
        </p:txBody>
      </p:sp>
      <p:pic>
        <p:nvPicPr>
          <p:cNvPr id="3" name="Grafik 2" descr="Ein Bild, das Elektronik, Rechner enthält.&#10;&#10;Mit hoher Zuverlässigkeit generierte Beschreibung">
            <a:extLst>
              <a:ext uri="{FF2B5EF4-FFF2-40B4-BE49-F238E27FC236}">
                <a16:creationId xmlns:a16="http://schemas.microsoft.com/office/drawing/2014/main" id="{0E1DA2DD-DC64-47D6-8BC6-46FF0807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77" y="3510314"/>
            <a:ext cx="2712335" cy="2712335"/>
          </a:xfrm>
          <a:prstGeom prst="rect">
            <a:avLst/>
          </a:prstGeom>
        </p:spPr>
      </p:pic>
      <p:pic>
        <p:nvPicPr>
          <p:cNvPr id="7" name="Grafik 6" descr="Ein Bild, das Elektronik, Rechner enthält.&#10;&#10;Mit sehr hoher Zuverlässigkeit generierte Beschreibung">
            <a:extLst>
              <a:ext uri="{FF2B5EF4-FFF2-40B4-BE49-F238E27FC236}">
                <a16:creationId xmlns:a16="http://schemas.microsoft.com/office/drawing/2014/main" id="{4950AB01-7D73-45FF-B3B2-73C509D46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378" y="3510314"/>
            <a:ext cx="2712335" cy="2712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26E420E-17BE-47B9-9440-80CB25226DEF}"/>
                  </a:ext>
                </a:extLst>
              </p:cNvPr>
              <p:cNvSpPr txBox="1"/>
              <p:nvPr/>
            </p:nvSpPr>
            <p:spPr>
              <a:xfrm>
                <a:off x="5434320" y="4822027"/>
                <a:ext cx="103783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de-DE" sz="48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26E420E-17BE-47B9-9440-80CB25226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20" y="4822027"/>
                <a:ext cx="1037832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42279C6-9C18-42C7-8565-B24879D91275}"/>
                  </a:ext>
                </a:extLst>
              </p:cNvPr>
              <p:cNvSpPr txBox="1"/>
              <p:nvPr/>
            </p:nvSpPr>
            <p:spPr>
              <a:xfrm>
                <a:off x="3357833" y="2933426"/>
                <a:ext cx="106782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  <a:p>
                <a:endParaRPr lang="de-DE" sz="28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42279C6-9C18-42C7-8565-B24879D91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833" y="2933426"/>
                <a:ext cx="1067822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9BDC5B-0A95-4961-887C-665506637329}"/>
                  </a:ext>
                </a:extLst>
              </p:cNvPr>
              <p:cNvSpPr txBox="1"/>
              <p:nvPr/>
            </p:nvSpPr>
            <p:spPr>
              <a:xfrm>
                <a:off x="6777230" y="2933426"/>
                <a:ext cx="24486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,&lt;,&gt;,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de-DE" sz="28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9BDC5B-0A95-4961-887C-665506637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230" y="2933426"/>
                <a:ext cx="244862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2583CC2-F035-4F45-8007-68295F06B5BB}"/>
                  </a:ext>
                </a:extLst>
              </p:cNvPr>
              <p:cNvSpPr txBox="1"/>
              <p:nvPr/>
            </p:nvSpPr>
            <p:spPr>
              <a:xfrm>
                <a:off x="5434320" y="2933426"/>
                <a:ext cx="103783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de-DE" sz="4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2583CC2-F035-4F45-8007-68295F06B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20" y="2933426"/>
                <a:ext cx="1037832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8BA2F9-EBBA-4F24-AFF4-D9C2789F5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0EBA03-B421-41F5-BF70-10932BD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9127732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Fundamentals of 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Dynamic Programming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43CF9F-EC02-4BC4-B636-BAA614D8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6458419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0" i="0" kern="1200" cap="all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28C35A-8B27-4169-9A20-2B7B0609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2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Dynamic Programming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Method </a:t>
            </a:r>
            <a:r>
              <a:rPr lang="en-US" sz="2400" dirty="0"/>
              <a:t>used</a:t>
            </a:r>
            <a:r>
              <a:rPr lang="de-DE" sz="2400" dirty="0"/>
              <a:t> in </a:t>
            </a:r>
            <a:r>
              <a:rPr lang="de-DE" sz="2400" dirty="0" err="1"/>
              <a:t>mathematical</a:t>
            </a:r>
            <a:r>
              <a:rPr lang="de-DE" sz="2400" dirty="0"/>
              <a:t> </a:t>
            </a:r>
            <a:r>
              <a:rPr lang="de-DE" sz="2400" dirty="0" err="1"/>
              <a:t>optimization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Transforms </a:t>
            </a:r>
            <a:r>
              <a:rPr lang="de-DE" sz="2400" dirty="0" err="1"/>
              <a:t>complex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sequences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simpler </a:t>
            </a:r>
            <a:r>
              <a:rPr lang="de-DE" sz="2400" dirty="0" err="1"/>
              <a:t>subproblems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General </a:t>
            </a:r>
            <a:r>
              <a:rPr lang="de-DE" sz="2400" dirty="0" err="1"/>
              <a:t>framework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a </a:t>
            </a:r>
            <a:r>
              <a:rPr lang="de-DE" sz="2400" dirty="0" err="1"/>
              <a:t>broad</a:t>
            </a:r>
            <a:r>
              <a:rPr lang="de-DE" sz="2400" dirty="0"/>
              <a:t> </a:t>
            </a:r>
            <a:r>
              <a:rPr lang="de-DE" sz="2400" dirty="0" err="1"/>
              <a:t>variety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endParaRPr lang="de-DE" sz="2400" dirty="0"/>
          </a:p>
          <a:p>
            <a:pPr>
              <a:lnSpc>
                <a:spcPct val="200000"/>
              </a:lnSpc>
            </a:pPr>
            <a:r>
              <a:rPr lang="de-DE" sz="2400" dirty="0"/>
              <a:t>Base </a:t>
            </a:r>
            <a:r>
              <a:rPr lang="de-DE" sz="2400" dirty="0" err="1"/>
              <a:t>concept</a:t>
            </a:r>
            <a:r>
              <a:rPr lang="de-DE" sz="2400" dirty="0"/>
              <a:t>: </a:t>
            </a:r>
            <a:r>
              <a:rPr lang="de-DE" sz="2400" dirty="0" err="1"/>
              <a:t>Sequential</a:t>
            </a:r>
            <a:r>
              <a:rPr lang="de-DE" sz="2400" dirty="0"/>
              <a:t> </a:t>
            </a:r>
            <a:r>
              <a:rPr lang="de-DE" sz="2400" dirty="0" err="1"/>
              <a:t>decision</a:t>
            </a:r>
            <a:r>
              <a:rPr lang="de-DE" sz="2400" dirty="0"/>
              <a:t> </a:t>
            </a:r>
            <a:r>
              <a:rPr lang="de-DE" sz="2400" dirty="0" err="1"/>
              <a:t>making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endParaRPr lang="de-DE" sz="2400" dirty="0"/>
          </a:p>
          <a:p>
            <a:pPr>
              <a:lnSpc>
                <a:spcPct val="200000"/>
              </a:lnSpc>
            </a:pP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809A580-9000-458E-9FA7-5ED4D289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9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5DE79C-557C-4AD2-83D8-F9D4C0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principle of optimality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B4DAC7-20C3-4474-85BD-A6CC9D49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de-DE" sz="2400" dirty="0"/>
              <a:t>A </a:t>
            </a:r>
            <a:r>
              <a:rPr lang="de-DE" sz="2400" b="1" dirty="0" err="1"/>
              <a:t>policy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sequence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endParaRPr lang="de-DE" sz="2400" dirty="0"/>
          </a:p>
          <a:p>
            <a:pPr>
              <a:lnSpc>
                <a:spcPct val="200000"/>
              </a:lnSpc>
              <a:spcBef>
                <a:spcPts val="2400"/>
              </a:spcBef>
            </a:pPr>
            <a:r>
              <a:rPr lang="de-DE" sz="2400" dirty="0"/>
              <a:t>An </a:t>
            </a:r>
            <a:r>
              <a:rPr lang="de-DE" sz="2400" b="1" dirty="0"/>
              <a:t>optimal </a:t>
            </a:r>
            <a:r>
              <a:rPr lang="de-DE" sz="2400" b="1" dirty="0" err="1"/>
              <a:t>policy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sequence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best</a:t>
            </a:r>
            <a:r>
              <a:rPr lang="de-DE" sz="2400" dirty="0"/>
              <a:t> </a:t>
            </a:r>
            <a:r>
              <a:rPr lang="de-DE" sz="2400" dirty="0" err="1"/>
              <a:t>outcome</a:t>
            </a:r>
            <a:r>
              <a:rPr lang="de-DE" sz="2400" dirty="0"/>
              <a:t> w.r.t. a </a:t>
            </a:r>
            <a:r>
              <a:rPr lang="de-DE" sz="2400" dirty="0" err="1"/>
              <a:t>predefined</a:t>
            </a:r>
            <a:r>
              <a:rPr lang="de-DE" sz="2400" dirty="0"/>
              <a:t> </a:t>
            </a:r>
            <a:r>
              <a:rPr lang="de-DE" sz="2400" dirty="0" err="1"/>
              <a:t>criterion</a:t>
            </a:r>
            <a:endParaRPr lang="de-DE" sz="2400" dirty="0"/>
          </a:p>
          <a:p>
            <a:pPr marL="0" indent="0">
              <a:spcBef>
                <a:spcPts val="2400"/>
              </a:spcBef>
              <a:buNone/>
            </a:pPr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E7D7D1-4286-433C-8410-8A56D929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Grafik 5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3D97DD22-A5DF-4721-9498-F371C30C6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583" y="2780321"/>
            <a:ext cx="3348000" cy="3348000"/>
          </a:xfrm>
          <a:prstGeom prst="rect">
            <a:avLst/>
          </a:prstGeom>
        </p:spPr>
      </p:pic>
      <p:pic>
        <p:nvPicPr>
          <p:cNvPr id="10" name="Grafik 9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6495B814-010E-41C3-9340-E50791403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853" y="2780321"/>
            <a:ext cx="3348000" cy="334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26292E-D530-4052-8676-B349415DD54A}"/>
              </a:ext>
            </a:extLst>
          </p:cNvPr>
          <p:cNvSpPr txBox="1"/>
          <p:nvPr/>
        </p:nvSpPr>
        <p:spPr>
          <a:xfrm>
            <a:off x="3141786" y="2052918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 </a:t>
            </a:r>
            <a:r>
              <a:rPr lang="de-DE" sz="2400" dirty="0" err="1"/>
              <a:t>policy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B876EC-4353-433F-868D-7E9CC8177EA0}"/>
              </a:ext>
            </a:extLst>
          </p:cNvPr>
          <p:cNvSpPr txBox="1"/>
          <p:nvPr/>
        </p:nvSpPr>
        <p:spPr>
          <a:xfrm>
            <a:off x="6973866" y="2052918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An optimal </a:t>
            </a:r>
            <a:r>
              <a:rPr lang="de-DE" sz="2400" dirty="0" err="1"/>
              <a:t>policy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6982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55E9C30-B105-4832-9A26-5A10B0C1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solvable </a:t>
            </a:r>
            <a:r>
              <a:rPr lang="de-DE" dirty="0" err="1"/>
              <a:t>by</a:t>
            </a:r>
            <a:r>
              <a:rPr lang="de-DE" dirty="0"/>
              <a:t> Dynamic </a:t>
            </a:r>
            <a:r>
              <a:rPr lang="de-DE" dirty="0" err="1"/>
              <a:t>Programming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C6FEDE-5D8D-4277-882C-2E1100477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Fundamentals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6D0C5-5291-4B16-84DD-A095C670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48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2032</Words>
  <Application>Microsoft Office PowerPoint</Application>
  <PresentationFormat>Breitbild</PresentationFormat>
  <Paragraphs>300</Paragraphs>
  <Slides>24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Wingdings 3</vt:lpstr>
      <vt:lpstr>Ion</vt:lpstr>
      <vt:lpstr>Get me out of here: Determining optimal policies</vt:lpstr>
      <vt:lpstr>Outline</vt:lpstr>
      <vt:lpstr>Background and Problem Statement</vt:lpstr>
      <vt:lpstr>Background</vt:lpstr>
      <vt:lpstr>Problem Statement</vt:lpstr>
      <vt:lpstr>Fundamentals of  Dynamic Programming</vt:lpstr>
      <vt:lpstr>What is Dynamic Programming</vt:lpstr>
      <vt:lpstr>The principle of optimality</vt:lpstr>
      <vt:lpstr>Characteristics of problems solvable by Dynamic Programming</vt:lpstr>
      <vt:lpstr>Overlapping Subproblems</vt:lpstr>
      <vt:lpstr>Optimal Substructure</vt:lpstr>
      <vt:lpstr>How to apply  Dynamic Programming in Computer Science</vt:lpstr>
      <vt:lpstr>Memoization</vt:lpstr>
      <vt:lpstr>Bellman equation</vt:lpstr>
      <vt:lpstr>Solving the  Dynamic Programming equations</vt:lpstr>
      <vt:lpstr>Finding the value function</vt:lpstr>
      <vt:lpstr>Finding the value function</vt:lpstr>
      <vt:lpstr>Finding optimal policies</vt:lpstr>
      <vt:lpstr>Related work and use cases in robot motion planning</vt:lpstr>
      <vt:lpstr>Extending the 2-dimensional algorithms onto N-dimensional problems</vt:lpstr>
      <vt:lpstr>Autonomous vehicles</vt:lpstr>
      <vt:lpstr>Rapidly exploring random trees Dynamic Programming</vt:lpstr>
      <vt:lpstr>Some more examples!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me out of here: Determining optimal policies</dc:title>
  <dc:creator>Marcel Bruckner</dc:creator>
  <cp:lastModifiedBy>Marcel Bruckner</cp:lastModifiedBy>
  <cp:revision>98</cp:revision>
  <dcterms:created xsi:type="dcterms:W3CDTF">2018-01-11T19:00:54Z</dcterms:created>
  <dcterms:modified xsi:type="dcterms:W3CDTF">2018-01-30T12:30:45Z</dcterms:modified>
</cp:coreProperties>
</file>